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 id="2147483756" r:id="rId2"/>
    <p:sldMasterId id="2147483768" r:id="rId3"/>
  </p:sldMasterIdLst>
  <p:notesMasterIdLst>
    <p:notesMasterId r:id="rId37"/>
  </p:notesMasterIdLst>
  <p:sldIdLst>
    <p:sldId id="256" r:id="rId4"/>
    <p:sldId id="268" r:id="rId5"/>
    <p:sldId id="325" r:id="rId6"/>
    <p:sldId id="322" r:id="rId7"/>
    <p:sldId id="262" r:id="rId8"/>
    <p:sldId id="266" r:id="rId9"/>
    <p:sldId id="299" r:id="rId10"/>
    <p:sldId id="260" r:id="rId11"/>
    <p:sldId id="284" r:id="rId12"/>
    <p:sldId id="296" r:id="rId13"/>
    <p:sldId id="297" r:id="rId14"/>
    <p:sldId id="312" r:id="rId15"/>
    <p:sldId id="298" r:id="rId16"/>
    <p:sldId id="305" r:id="rId17"/>
    <p:sldId id="303" r:id="rId18"/>
    <p:sldId id="304" r:id="rId19"/>
    <p:sldId id="292" r:id="rId20"/>
    <p:sldId id="313" r:id="rId21"/>
    <p:sldId id="315" r:id="rId22"/>
    <p:sldId id="307" r:id="rId23"/>
    <p:sldId id="300" r:id="rId24"/>
    <p:sldId id="321" r:id="rId25"/>
    <p:sldId id="308" r:id="rId26"/>
    <p:sldId id="309" r:id="rId27"/>
    <p:sldId id="317" r:id="rId28"/>
    <p:sldId id="319" r:id="rId29"/>
    <p:sldId id="320" r:id="rId30"/>
    <p:sldId id="318" r:id="rId31"/>
    <p:sldId id="328" r:id="rId32"/>
    <p:sldId id="326" r:id="rId33"/>
    <p:sldId id="327" r:id="rId34"/>
    <p:sldId id="287" r:id="rId35"/>
    <p:sldId id="293" r:id="rId36"/>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F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5544" autoAdjust="0"/>
    <p:restoredTop sz="94660"/>
  </p:normalViewPr>
  <p:slideViewPr>
    <p:cSldViewPr>
      <p:cViewPr>
        <p:scale>
          <a:sx n="100" d="100"/>
          <a:sy n="100" d="100"/>
        </p:scale>
        <p:origin x="558" y="198"/>
      </p:cViewPr>
      <p:guideLst>
        <p:guide orient="horz" pos="2160"/>
        <p:guide pos="2880"/>
      </p:guideLst>
    </p:cSldViewPr>
  </p:slideViewPr>
  <p:notesTextViewPr>
    <p:cViewPr>
      <p:scale>
        <a:sx n="100" d="100"/>
        <a:sy n="100" d="100"/>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microsoft.com/office/2015/10/relationships/revisionInfo" Target="revisionInfo.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35EE3B-0F08-4AD8-9A07-7050573C3D45}" type="datetimeFigureOut">
              <a:rPr kumimoji="1" lang="ja-JP" altLang="en-US" smtClean="0"/>
              <a:t>2018/1/13</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B62E1B-4254-4BD0-9852-5906F70CA9CE}" type="slidenum">
              <a:rPr kumimoji="1" lang="ja-JP" altLang="en-US" smtClean="0"/>
              <a:t>‹#›</a:t>
            </a:fld>
            <a:endParaRPr kumimoji="1" lang="ja-JP" altLang="en-US"/>
          </a:p>
        </p:txBody>
      </p:sp>
    </p:spTree>
    <p:extLst>
      <p:ext uri="{BB962C8B-B14F-4D97-AF65-F5344CB8AC3E}">
        <p14:creationId xmlns:p14="http://schemas.microsoft.com/office/powerpoint/2010/main" val="399140124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a:t>
            </a:fld>
            <a:endParaRPr kumimoji="1" lang="ja-JP" altLang="en-US"/>
          </a:p>
        </p:txBody>
      </p:sp>
    </p:spTree>
    <p:extLst>
      <p:ext uri="{BB962C8B-B14F-4D97-AF65-F5344CB8AC3E}">
        <p14:creationId xmlns:p14="http://schemas.microsoft.com/office/powerpoint/2010/main" val="866705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13</a:t>
            </a:fld>
            <a:endParaRPr kumimoji="1" lang="ja-JP" altLang="en-US"/>
          </a:p>
        </p:txBody>
      </p:sp>
    </p:spTree>
    <p:extLst>
      <p:ext uri="{BB962C8B-B14F-4D97-AF65-F5344CB8AC3E}">
        <p14:creationId xmlns:p14="http://schemas.microsoft.com/office/powerpoint/2010/main" val="37686344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sz="16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15</a:t>
            </a:fld>
            <a:endParaRPr kumimoji="1" lang="ja-JP" altLang="en-US"/>
          </a:p>
        </p:txBody>
      </p:sp>
    </p:spTree>
    <p:extLst>
      <p:ext uri="{BB962C8B-B14F-4D97-AF65-F5344CB8AC3E}">
        <p14:creationId xmlns:p14="http://schemas.microsoft.com/office/powerpoint/2010/main" val="1074119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sz="18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16</a:t>
            </a:fld>
            <a:endParaRPr kumimoji="1" lang="ja-JP" altLang="en-US"/>
          </a:p>
        </p:txBody>
      </p:sp>
    </p:spTree>
    <p:extLst>
      <p:ext uri="{BB962C8B-B14F-4D97-AF65-F5344CB8AC3E}">
        <p14:creationId xmlns:p14="http://schemas.microsoft.com/office/powerpoint/2010/main" val="1933625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18</a:t>
            </a:fld>
            <a:endParaRPr kumimoji="1" lang="ja-JP" altLang="en-US"/>
          </a:p>
        </p:txBody>
      </p:sp>
    </p:spTree>
    <p:extLst>
      <p:ext uri="{BB962C8B-B14F-4D97-AF65-F5344CB8AC3E}">
        <p14:creationId xmlns:p14="http://schemas.microsoft.com/office/powerpoint/2010/main" val="10910479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19</a:t>
            </a:fld>
            <a:endParaRPr kumimoji="1" lang="ja-JP" altLang="en-US"/>
          </a:p>
        </p:txBody>
      </p:sp>
    </p:spTree>
    <p:extLst>
      <p:ext uri="{BB962C8B-B14F-4D97-AF65-F5344CB8AC3E}">
        <p14:creationId xmlns:p14="http://schemas.microsoft.com/office/powerpoint/2010/main" val="10910479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sz="1800" dirty="0"/>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20</a:t>
            </a:fld>
            <a:endParaRPr kumimoji="1" lang="ja-JP" altLang="en-US"/>
          </a:p>
        </p:txBody>
      </p:sp>
    </p:spTree>
    <p:extLst>
      <p:ext uri="{BB962C8B-B14F-4D97-AF65-F5344CB8AC3E}">
        <p14:creationId xmlns:p14="http://schemas.microsoft.com/office/powerpoint/2010/main" val="25994585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22</a:t>
            </a:fld>
            <a:endParaRPr kumimoji="1" lang="ja-JP" altLang="en-US"/>
          </a:p>
        </p:txBody>
      </p:sp>
    </p:spTree>
    <p:extLst>
      <p:ext uri="{BB962C8B-B14F-4D97-AF65-F5344CB8AC3E}">
        <p14:creationId xmlns:p14="http://schemas.microsoft.com/office/powerpoint/2010/main" val="10910479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23</a:t>
            </a:fld>
            <a:endParaRPr kumimoji="1" lang="ja-JP" altLang="en-US"/>
          </a:p>
        </p:txBody>
      </p:sp>
    </p:spTree>
    <p:extLst>
      <p:ext uri="{BB962C8B-B14F-4D97-AF65-F5344CB8AC3E}">
        <p14:creationId xmlns:p14="http://schemas.microsoft.com/office/powerpoint/2010/main" val="3227673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30</a:t>
            </a:fld>
            <a:endParaRPr kumimoji="1" lang="ja-JP" altLang="en-US"/>
          </a:p>
        </p:txBody>
      </p:sp>
    </p:spTree>
    <p:extLst>
      <p:ext uri="{BB962C8B-B14F-4D97-AF65-F5344CB8AC3E}">
        <p14:creationId xmlns:p14="http://schemas.microsoft.com/office/powerpoint/2010/main" val="41122875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2E58422-99AB-42FA-A7EF-8D12B03BA976}" type="slidenum">
              <a:rPr kumimoji="1" lang="ja-JP" altLang="en-US" smtClean="0"/>
              <a:t>31</a:t>
            </a:fld>
            <a:endParaRPr kumimoji="1" lang="ja-JP" altLang="en-US"/>
          </a:p>
        </p:txBody>
      </p:sp>
    </p:spTree>
    <p:extLst>
      <p:ext uri="{BB962C8B-B14F-4D97-AF65-F5344CB8AC3E}">
        <p14:creationId xmlns:p14="http://schemas.microsoft.com/office/powerpoint/2010/main" val="324285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2</a:t>
            </a:fld>
            <a:endParaRPr kumimoji="1" lang="ja-JP" altLang="en-US"/>
          </a:p>
        </p:txBody>
      </p:sp>
    </p:spTree>
    <p:extLst>
      <p:ext uri="{BB962C8B-B14F-4D97-AF65-F5344CB8AC3E}">
        <p14:creationId xmlns:p14="http://schemas.microsoft.com/office/powerpoint/2010/main" val="624680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3</a:t>
            </a:fld>
            <a:endParaRPr kumimoji="1" lang="ja-JP" altLang="en-US"/>
          </a:p>
        </p:txBody>
      </p:sp>
    </p:spTree>
    <p:extLst>
      <p:ext uri="{BB962C8B-B14F-4D97-AF65-F5344CB8AC3E}">
        <p14:creationId xmlns:p14="http://schemas.microsoft.com/office/powerpoint/2010/main" val="1613176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5</a:t>
            </a:fld>
            <a:endParaRPr kumimoji="1" lang="ja-JP" altLang="en-US"/>
          </a:p>
        </p:txBody>
      </p:sp>
    </p:spTree>
    <p:extLst>
      <p:ext uri="{BB962C8B-B14F-4D97-AF65-F5344CB8AC3E}">
        <p14:creationId xmlns:p14="http://schemas.microsoft.com/office/powerpoint/2010/main" val="889088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6</a:t>
            </a:fld>
            <a:endParaRPr kumimoji="1" lang="ja-JP" altLang="en-US"/>
          </a:p>
        </p:txBody>
      </p:sp>
    </p:spTree>
    <p:extLst>
      <p:ext uri="{BB962C8B-B14F-4D97-AF65-F5344CB8AC3E}">
        <p14:creationId xmlns:p14="http://schemas.microsoft.com/office/powerpoint/2010/main" val="1091047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8</a:t>
            </a:fld>
            <a:endParaRPr kumimoji="1" lang="ja-JP" altLang="en-US"/>
          </a:p>
        </p:txBody>
      </p:sp>
    </p:spTree>
    <p:extLst>
      <p:ext uri="{BB962C8B-B14F-4D97-AF65-F5344CB8AC3E}">
        <p14:creationId xmlns:p14="http://schemas.microsoft.com/office/powerpoint/2010/main" val="3553687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9</a:t>
            </a:fld>
            <a:endParaRPr kumimoji="1" lang="ja-JP" altLang="en-US"/>
          </a:p>
        </p:txBody>
      </p:sp>
    </p:spTree>
    <p:extLst>
      <p:ext uri="{BB962C8B-B14F-4D97-AF65-F5344CB8AC3E}">
        <p14:creationId xmlns:p14="http://schemas.microsoft.com/office/powerpoint/2010/main" val="3768634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10</a:t>
            </a:fld>
            <a:endParaRPr kumimoji="1" lang="ja-JP" altLang="en-US"/>
          </a:p>
        </p:txBody>
      </p:sp>
    </p:spTree>
    <p:extLst>
      <p:ext uri="{BB962C8B-B14F-4D97-AF65-F5344CB8AC3E}">
        <p14:creationId xmlns:p14="http://schemas.microsoft.com/office/powerpoint/2010/main" val="37686344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B2B62E1B-4254-4BD0-9852-5906F70CA9CE}" type="slidenum">
              <a:rPr kumimoji="1" lang="ja-JP" altLang="en-US" smtClean="0"/>
              <a:t>12</a:t>
            </a:fld>
            <a:endParaRPr kumimoji="1" lang="ja-JP" altLang="en-US"/>
          </a:p>
        </p:txBody>
      </p:sp>
    </p:spTree>
    <p:extLst>
      <p:ext uri="{BB962C8B-B14F-4D97-AF65-F5344CB8AC3E}">
        <p14:creationId xmlns:p14="http://schemas.microsoft.com/office/powerpoint/2010/main" val="3768634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a:t>マスター タイトルの書式設定</a:t>
            </a:r>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a:t>マスター サブタイトルの書式設定</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a:t>マスター タイトルの書式設定</a:t>
            </a:r>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a:prstGeom prst="rect">
            <a:avLst/>
          </a:prstGeom>
        </p:spPr>
        <p:txBody>
          <a:bodyPr/>
          <a:lstStyle/>
          <a:p>
            <a:r>
              <a:rPr lang="ja-JP" altLang="en-US"/>
              <a:t>マスター タイトルの書式設定</a:t>
            </a:r>
          </a:p>
        </p:txBody>
      </p:sp>
      <p:sp>
        <p:nvSpPr>
          <p:cNvPr id="3" name="サブタイトル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ja-JP" altLang="en-US"/>
              <a:t>マスター サブタイトルの書式設定</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4F0F0D81-2AF9-4094-B1B3-0232A143C024}"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5796787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lang="ja-JP" altLang="en-US"/>
              <a:t>マスター タイトルの書式設定</a:t>
            </a:r>
          </a:p>
        </p:txBody>
      </p:sp>
      <p:sp>
        <p:nvSpPr>
          <p:cNvPr id="3" name="コンテンツ プレースホルダー 2"/>
          <p:cNvSpPr>
            <a:spLocks noGrp="1"/>
          </p:cNvSpPr>
          <p:nvPr>
            <p:ph idx="1"/>
          </p:nvPr>
        </p:nvSpPr>
        <p:spPr>
          <a:xfrm>
            <a:off x="457200" y="1600200"/>
            <a:ext cx="8229600" cy="4525963"/>
          </a:xfrm>
          <a:prstGeom prst="rect">
            <a:avLst/>
          </a:prstGeo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77918D4E-891A-4842-B1D7-A90C9B9F5BDC}"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5470277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ja-JP" altLang="en-US"/>
              <a:t>マスター タイトルの書式設定</a:t>
            </a:r>
          </a:p>
        </p:txBody>
      </p:sp>
      <p:sp>
        <p:nvSpPr>
          <p:cNvPr id="3" name="テキスト プレースホルダー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ja-JP" altLang="en-US"/>
              <a:t>マスター テキストの書式設定</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04230C82-F6E3-43D7-833E-EB27DD0F8C82}"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30232106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lang="ja-JP" altLang="en-US"/>
              <a:t>マスター タイトルの書式設定</a:t>
            </a:r>
          </a:p>
        </p:txBody>
      </p:sp>
      <p:sp>
        <p:nvSpPr>
          <p:cNvPr id="3" name="コンテンツ プレースホルダー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ー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スライド番号プレースホルダー 4"/>
          <p:cNvSpPr>
            <a:spLocks noGrp="1"/>
          </p:cNvSpPr>
          <p:nvPr>
            <p:ph type="sldNum" sz="quarter" idx="10"/>
          </p:nvPr>
        </p:nvSpPr>
        <p:spPr/>
        <p:txBody>
          <a:bodyPr/>
          <a:lstStyle>
            <a:lvl1pPr>
              <a:defRPr smtClean="0"/>
            </a:lvl1pPr>
          </a:lstStyle>
          <a:p>
            <a:pPr>
              <a:defRPr/>
            </a:pPr>
            <a:fld id="{4BC661A5-7DF3-4ADF-ADA4-861774A54BE2}"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8876226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lvl1pPr>
              <a:defRPr/>
            </a:lvl1pPr>
          </a:lstStyle>
          <a:p>
            <a:r>
              <a:rPr lang="ja-JP" altLang="en-US"/>
              <a:t>マスター タイトルの書式設定</a:t>
            </a:r>
          </a:p>
        </p:txBody>
      </p:sp>
      <p:sp>
        <p:nvSpPr>
          <p:cNvPr id="3" name="テキスト プレースホルダー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ー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スライド番号プレースホルダー 6"/>
          <p:cNvSpPr>
            <a:spLocks noGrp="1"/>
          </p:cNvSpPr>
          <p:nvPr>
            <p:ph type="sldNum" sz="quarter" idx="10"/>
          </p:nvPr>
        </p:nvSpPr>
        <p:spPr/>
        <p:txBody>
          <a:bodyPr/>
          <a:lstStyle>
            <a:lvl1pPr>
              <a:defRPr smtClean="0"/>
            </a:lvl1pPr>
          </a:lstStyle>
          <a:p>
            <a:pPr>
              <a:defRPr/>
            </a:pPr>
            <a:fld id="{4640E815-16D0-4541-8476-DB664D9C05F4}"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37078768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lang="ja-JP" altLang="en-US"/>
              <a:t>マスター タイトルの書式設定</a:t>
            </a:r>
          </a:p>
        </p:txBody>
      </p:sp>
      <p:sp>
        <p:nvSpPr>
          <p:cNvPr id="3" name="スライド番号プレースホルダー 2"/>
          <p:cNvSpPr>
            <a:spLocks noGrp="1"/>
          </p:cNvSpPr>
          <p:nvPr>
            <p:ph type="sldNum" sz="quarter" idx="10"/>
          </p:nvPr>
        </p:nvSpPr>
        <p:spPr/>
        <p:txBody>
          <a:bodyPr/>
          <a:lstStyle>
            <a:lvl1pPr>
              <a:defRPr smtClean="0"/>
            </a:lvl1pPr>
          </a:lstStyle>
          <a:p>
            <a:pPr>
              <a:defRPr/>
            </a:pPr>
            <a:fld id="{D0188659-10CD-4644-A106-9A22B1F181E7}"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39553163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lvl1pPr>
              <a:defRPr smtClean="0"/>
            </a:lvl1pPr>
          </a:lstStyle>
          <a:p>
            <a:pPr>
              <a:defRPr/>
            </a:pPr>
            <a:fld id="{3D9702C6-AAC0-4072-BFC7-59E61B282753}"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1655317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a:prstGeom prst="rect">
            <a:avLst/>
          </a:prstGeom>
        </p:spPr>
        <p:txBody>
          <a:bodyPr anchor="b"/>
          <a:lstStyle>
            <a:lvl1pPr algn="l">
              <a:defRPr sz="2000" b="1"/>
            </a:lvl1pPr>
          </a:lstStyle>
          <a:p>
            <a:r>
              <a:rPr lang="ja-JP" altLang="en-US"/>
              <a:t>マスター タイトルの書式設定</a:t>
            </a:r>
          </a:p>
        </p:txBody>
      </p:sp>
      <p:sp>
        <p:nvSpPr>
          <p:cNvPr id="3" name="コンテンツ プレースホルダー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ー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スライド番号プレースホルダー 4"/>
          <p:cNvSpPr>
            <a:spLocks noGrp="1"/>
          </p:cNvSpPr>
          <p:nvPr>
            <p:ph type="sldNum" sz="quarter" idx="10"/>
          </p:nvPr>
        </p:nvSpPr>
        <p:spPr/>
        <p:txBody>
          <a:bodyPr/>
          <a:lstStyle>
            <a:lvl1pPr>
              <a:defRPr smtClean="0"/>
            </a:lvl1pPr>
          </a:lstStyle>
          <a:p>
            <a:pPr>
              <a:defRPr/>
            </a:pPr>
            <a:fld id="{1157C30F-B1CE-4653-89ED-D53A723B2D98}"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2403710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a:prstGeom prst="rect">
            <a:avLst/>
          </a:prstGeom>
        </p:spPr>
        <p:txBody>
          <a:bodyPr anchor="b"/>
          <a:lstStyle>
            <a:lvl1pPr algn="l">
              <a:defRPr sz="2000" b="1"/>
            </a:lvl1pPr>
          </a:lstStyle>
          <a:p>
            <a:r>
              <a:rPr lang="ja-JP" altLang="en-US"/>
              <a:t>マスター タイトルの書式設定</a:t>
            </a:r>
          </a:p>
        </p:txBody>
      </p:sp>
      <p:sp>
        <p:nvSpPr>
          <p:cNvPr id="3" name="図プレースホルダー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p>
        </p:txBody>
      </p:sp>
      <p:sp>
        <p:nvSpPr>
          <p:cNvPr id="4" name="テキスト プレースホルダー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スライド番号プレースホルダー 4"/>
          <p:cNvSpPr>
            <a:spLocks noGrp="1"/>
          </p:cNvSpPr>
          <p:nvPr>
            <p:ph type="sldNum" sz="quarter" idx="10"/>
          </p:nvPr>
        </p:nvSpPr>
        <p:spPr/>
        <p:txBody>
          <a:bodyPr/>
          <a:lstStyle>
            <a:lvl1pPr>
              <a:defRPr smtClean="0"/>
            </a:lvl1pPr>
          </a:lstStyle>
          <a:p>
            <a:pPr>
              <a:defRPr/>
            </a:pPr>
            <a:fld id="{3A94D7CA-C3A7-4064-BBBF-C212734A6B4F}"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22812958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lang="ja-JP" altLang="en-US"/>
              <a:t>マスター タイトルの書式設定</a:t>
            </a:r>
          </a:p>
        </p:txBody>
      </p:sp>
      <p:sp>
        <p:nvSpPr>
          <p:cNvPr id="3" name="縦書きテキスト プレースホルダー 2"/>
          <p:cNvSpPr>
            <a:spLocks noGrp="1"/>
          </p:cNvSpPr>
          <p:nvPr>
            <p:ph type="body" orient="vert" idx="1"/>
          </p:nvPr>
        </p:nvSpPr>
        <p:spPr>
          <a:xfrm>
            <a:off x="457200" y="1600200"/>
            <a:ext cx="8229600" cy="4525963"/>
          </a:xfrm>
          <a:prstGeom prst="rect">
            <a:avLst/>
          </a:prstGeo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D705D5C9-CFB3-4186-BFBD-0C259638656B}"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13502713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a:prstGeom prst="rect">
            <a:avLst/>
          </a:prstGeom>
        </p:spPr>
        <p:txBody>
          <a:bodyPr vert="eaVert"/>
          <a:lstStyle/>
          <a:p>
            <a:r>
              <a:rPr lang="ja-JP" altLang="en-US"/>
              <a:t>マスター タイトルの書式設定</a:t>
            </a:r>
          </a:p>
        </p:txBody>
      </p:sp>
      <p:sp>
        <p:nvSpPr>
          <p:cNvPr id="3" name="縦書きテキスト プレースホルダー 2"/>
          <p:cNvSpPr>
            <a:spLocks noGrp="1"/>
          </p:cNvSpPr>
          <p:nvPr>
            <p:ph type="body" orient="vert" idx="1"/>
          </p:nvPr>
        </p:nvSpPr>
        <p:spPr>
          <a:xfrm>
            <a:off x="457200" y="274638"/>
            <a:ext cx="6019800" cy="5851525"/>
          </a:xfrm>
          <a:prstGeom prst="rect">
            <a:avLst/>
          </a:prstGeo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スライド番号プレースホルダー 3"/>
          <p:cNvSpPr>
            <a:spLocks noGrp="1"/>
          </p:cNvSpPr>
          <p:nvPr>
            <p:ph type="sldNum" sz="quarter" idx="10"/>
          </p:nvPr>
        </p:nvSpPr>
        <p:spPr/>
        <p:txBody>
          <a:bodyPr/>
          <a:lstStyle>
            <a:lvl1pPr>
              <a:defRPr smtClean="0"/>
            </a:lvl1pPr>
          </a:lstStyle>
          <a:p>
            <a:pPr>
              <a:defRPr/>
            </a:pPr>
            <a:fld id="{08DFBACE-F602-46C8-819F-2904AE24A79D}" type="slidenum">
              <a:rPr lang="en-US" altLang="ja-JP">
                <a:solidFill>
                  <a:srgbClr val="000000"/>
                </a:solidFill>
              </a:rPr>
              <a:pPr>
                <a:defRPr/>
              </a:pPr>
              <a:t>‹#›</a:t>
            </a:fld>
            <a:endParaRPr lang="en-US" altLang="ja-JP">
              <a:solidFill>
                <a:srgbClr val="000000"/>
              </a:solidFill>
            </a:endParaRPr>
          </a:p>
        </p:txBody>
      </p:sp>
    </p:spTree>
    <p:extLst>
      <p:ext uri="{BB962C8B-B14F-4D97-AF65-F5344CB8AC3E}">
        <p14:creationId xmlns:p14="http://schemas.microsoft.com/office/powerpoint/2010/main" val="6818608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ja-JP" altLang="en-US"/>
              <a:t>マスター タイトルの書式設定</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libri" panose="020F0502020204030204" pitchFamily="34" charset="0"/>
              </a:defRPr>
            </a:lvl1pPr>
          </a:lstStyle>
          <a:p>
            <a:r>
              <a:rPr lang="ja-JP" altLang="en-US"/>
              <a:t>マスター タイトルの書式設定</a:t>
            </a:r>
            <a:endParaRPr lang="en-US"/>
          </a:p>
        </p:txBody>
      </p:sp>
      <p:sp>
        <p:nvSpPr>
          <p:cNvPr id="3" name="Content Placeholder 2"/>
          <p:cNvSpPr>
            <a:spLocks noGrp="1"/>
          </p:cNvSpPr>
          <p:nvPr>
            <p:ph idx="1"/>
          </p:nvPr>
        </p:nvSpPr>
        <p:spPr/>
        <p:txBody>
          <a:bodyPr/>
          <a:lstStyle>
            <a:lvl1pPr>
              <a:defRPr>
                <a:latin typeface="Calibri" panose="020F0502020204030204" pitchFamily="34" charset="0"/>
              </a:defRPr>
            </a:lvl1pPr>
            <a:lvl2pPr>
              <a:defRPr>
                <a:latin typeface="Calibri" panose="020F0502020204030204" pitchFamily="34" charset="0"/>
              </a:defRPr>
            </a:lvl2pPr>
            <a:lvl3pPr>
              <a:defRPr>
                <a:latin typeface="Calibri" panose="020F0502020204030204" pitchFamily="34" charset="0"/>
              </a:defRPr>
            </a:lvl3pPr>
            <a:lvl4pPr>
              <a:defRPr>
                <a:latin typeface="Calibri" panose="020F0502020204030204" pitchFamily="34" charset="0"/>
              </a:defRPr>
            </a:lvl4pPr>
            <a:lvl5pPr>
              <a:defRPr>
                <a:latin typeface="Calibri" panose="020F0502020204030204" pitchFamily="34" charset="0"/>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lvl1pPr>
              <a:defRPr>
                <a:latin typeface="Calibri" panose="020F0502020204030204" pitchFamily="34" charset="0"/>
              </a:defRPr>
            </a:lvl1pPr>
          </a:lstStyle>
          <a:p>
            <a:fld id="{E90ED720-0104-4369-84BC-D37694168613}" type="datetimeFigureOut">
              <a:rPr lang="ja-JP" altLang="en-US" smtClean="0"/>
              <a:pPr/>
              <a:t>2018/1/13</a:t>
            </a:fld>
            <a:endParaRPr lang="ja-JP" altLang="en-US"/>
          </a:p>
        </p:txBody>
      </p:sp>
      <p:sp>
        <p:nvSpPr>
          <p:cNvPr id="5" name="Footer Placeholder 4"/>
          <p:cNvSpPr>
            <a:spLocks noGrp="1"/>
          </p:cNvSpPr>
          <p:nvPr>
            <p:ph type="ftr" sz="quarter" idx="11"/>
          </p:nvPr>
        </p:nvSpPr>
        <p:spPr/>
        <p:txBody>
          <a:bodyPr/>
          <a:lstStyle>
            <a:lvl1pPr>
              <a:defRPr>
                <a:latin typeface="Calibri" panose="020F0502020204030204" pitchFamily="34" charset="0"/>
              </a:defRPr>
            </a:lvl1pPr>
          </a:lstStyle>
          <a:p>
            <a:endParaRPr lang="ja-JP" altLang="en-US"/>
          </a:p>
        </p:txBody>
      </p:sp>
      <p:sp>
        <p:nvSpPr>
          <p:cNvPr id="6" name="Slide Number Placeholder 5"/>
          <p:cNvSpPr>
            <a:spLocks noGrp="1"/>
          </p:cNvSpPr>
          <p:nvPr>
            <p:ph type="sldNum" sz="quarter" idx="12"/>
          </p:nvPr>
        </p:nvSpPr>
        <p:spPr/>
        <p:txBody>
          <a:bodyPr/>
          <a:lstStyle>
            <a:lvl1pPr>
              <a:defRPr>
                <a:latin typeface="Calibri" panose="020F0502020204030204" pitchFamily="34" charset="0"/>
              </a:defRPr>
            </a:lvl1pPr>
          </a:lstStyle>
          <a:p>
            <a:fld id="{D2D8002D-B5B0-4BAC-B1F6-782DDCCE6D9C}" type="slidenum">
              <a:rPr lang="ja-JP" altLang="en-US" smtClean="0"/>
              <a:pPr/>
              <a:t>‹#›</a:t>
            </a:fld>
            <a:endParaRPr lang="ja-JP"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セクション見出し">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ja-JP" altLang="en-US"/>
              <a:t>マスター タイトルの書式設定</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a:t>マスター タイトルの書式設定</a:t>
            </a:r>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a:t>マスター テキストの書式設定</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a:t>マスター タイトルの書式設定</a:t>
            </a:r>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 6"/>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 2"/>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a:t>マスター タイトルの書式設定</a:t>
            </a:r>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p>
        </p:txBody>
      </p:sp>
      <p:sp>
        <p:nvSpPr>
          <p:cNvPr id="5" name="日付プレースホルダ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a:t>マスター タイトルの書式設定</a:t>
            </a:r>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1" lang="ja-JP" altLang="en-US"/>
              <a:t>アイコンをクリックして図を追加</a:t>
            </a:r>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p>
        </p:txBody>
      </p:sp>
      <p:sp>
        <p:nvSpPr>
          <p:cNvPr id="5" name="日付プレースホルダ 4"/>
          <p:cNvSpPr>
            <a:spLocks noGrp="1"/>
          </p:cNvSpPr>
          <p:nvPr>
            <p:ph type="dt" sz="half" idx="10"/>
          </p:nvPr>
        </p:nvSpPr>
        <p:spPr/>
        <p:txBody>
          <a:bodyPr/>
          <a:lstStyle/>
          <a:p>
            <a:fld id="{E90ED720-0104-4369-84BC-D37694168613}" type="datetimeFigureOut">
              <a:rPr kumimoji="1" lang="ja-JP" altLang="en-US" smtClean="0"/>
              <a:t>2018/1/13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vmlDrawing" Target="../drawings/vmlDrawing1.v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oleObject" Target="../embeddings/oleObject1.bin"/></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a:t>マスタ タイトルの書式設定</a:t>
            </a:r>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a:t>マスタ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0ED720-0104-4369-84BC-D37694168613}" type="datetimeFigureOut">
              <a:rPr kumimoji="1" lang="ja-JP" altLang="en-US" smtClean="0"/>
              <a:t>2018/1/13</a:t>
            </a:fld>
            <a:endParaRPr kumimoji="1"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D8002D-B5B0-4BAC-B1F6-782DDCCE6D9C}"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30" name="Rectangle 6"/>
          <p:cNvSpPr>
            <a:spLocks noGrp="1" noChangeArrowheads="1"/>
          </p:cNvSpPr>
          <p:nvPr>
            <p:ph type="sldNum" sz="quarter" idx="4"/>
          </p:nvPr>
        </p:nvSpPr>
        <p:spPr bwMode="auto">
          <a:xfrm>
            <a:off x="8572500" y="6400800"/>
            <a:ext cx="5715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600" b="1">
                <a:ea typeface="+mn-ea"/>
              </a:defRPr>
            </a:lvl1pPr>
          </a:lstStyle>
          <a:p>
            <a:pPr fontAlgn="base">
              <a:spcBef>
                <a:spcPct val="0"/>
              </a:spcBef>
              <a:spcAft>
                <a:spcPct val="0"/>
              </a:spcAft>
              <a:defRPr/>
            </a:pPr>
            <a:fld id="{9160C40D-094A-4619-8A3C-66A52DA969FC}" type="slidenum">
              <a:rPr lang="en-US" altLang="ja-JP">
                <a:solidFill>
                  <a:srgbClr val="000000"/>
                </a:solidFill>
              </a:rPr>
              <a:pPr fontAlgn="base">
                <a:spcBef>
                  <a:spcPct val="0"/>
                </a:spcBef>
                <a:spcAft>
                  <a:spcPct val="0"/>
                </a:spcAft>
                <a:defRPr/>
              </a:pPr>
              <a:t>‹#›</a:t>
            </a:fld>
            <a:endParaRPr lang="en-US" altLang="ja-JP">
              <a:solidFill>
                <a:srgbClr val="000000"/>
              </a:solidFill>
            </a:endParaRPr>
          </a:p>
        </p:txBody>
      </p:sp>
      <p:graphicFrame>
        <p:nvGraphicFramePr>
          <p:cNvPr id="6147" name="Object 2"/>
          <p:cNvGraphicFramePr>
            <a:graphicFrameLocks noChangeAspect="1"/>
          </p:cNvGraphicFramePr>
          <p:nvPr/>
        </p:nvGraphicFramePr>
        <p:xfrm>
          <a:off x="0" y="0"/>
          <a:ext cx="1547813" cy="1044575"/>
        </p:xfrm>
        <a:graphic>
          <a:graphicData uri="http://schemas.openxmlformats.org/presentationml/2006/ole">
            <mc:AlternateContent xmlns:mc="http://schemas.openxmlformats.org/markup-compatibility/2006">
              <mc:Choice xmlns:v="urn:schemas-microsoft-com:vml" Requires="v">
                <p:oleObj spid="_x0000_s1112" name="Photo Editor Photo" r:id="rId14" imgW="6392167" imgH="4323810" progId="MSPhotoEd.3">
                  <p:embed/>
                </p:oleObj>
              </mc:Choice>
              <mc:Fallback>
                <p:oleObj name="Photo Editor Photo" r:id="rId14" imgW="6392167" imgH="4323810" progId="MSPhotoEd.3">
                  <p:embed/>
                  <p:pic>
                    <p:nvPicPr>
                      <p:cNvPr id="0" name=""/>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1547813" cy="1044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6148" name="Group 3"/>
          <p:cNvGrpSpPr>
            <a:grpSpLocks/>
          </p:cNvGrpSpPr>
          <p:nvPr/>
        </p:nvGrpSpPr>
        <p:grpSpPr bwMode="auto">
          <a:xfrm>
            <a:off x="0" y="0"/>
            <a:ext cx="9144000" cy="6858000"/>
            <a:chOff x="0" y="0"/>
            <a:chExt cx="5760" cy="4320"/>
          </a:xfrm>
        </p:grpSpPr>
        <p:grpSp>
          <p:nvGrpSpPr>
            <p:cNvPr id="6149" name="Group 4"/>
            <p:cNvGrpSpPr>
              <a:grpSpLocks/>
            </p:cNvGrpSpPr>
            <p:nvPr/>
          </p:nvGrpSpPr>
          <p:grpSpPr bwMode="auto">
            <a:xfrm>
              <a:off x="4992" y="0"/>
              <a:ext cx="768" cy="144"/>
              <a:chOff x="4992" y="0"/>
              <a:chExt cx="768" cy="144"/>
            </a:xfrm>
          </p:grpSpPr>
          <p:sp>
            <p:nvSpPr>
              <p:cNvPr id="6150" name="Rectangle 5"/>
              <p:cNvSpPr>
                <a:spLocks noChangeArrowheads="1"/>
              </p:cNvSpPr>
              <p:nvPr/>
            </p:nvSpPr>
            <p:spPr bwMode="auto">
              <a:xfrm flipH="1" flipV="1">
                <a:off x="5427" y="36"/>
                <a:ext cx="333" cy="72"/>
              </a:xfrm>
              <a:prstGeom prst="rect">
                <a:avLst/>
              </a:prstGeom>
              <a:gradFill rotWithShape="1">
                <a:gsLst>
                  <a:gs pos="0">
                    <a:srgbClr val="FFFF00"/>
                  </a:gs>
                  <a:gs pos="50000">
                    <a:srgbClr val="FFFF99"/>
                  </a:gs>
                  <a:gs pos="100000">
                    <a:srgbClr val="FFFF0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1" name="Rectangle 6"/>
              <p:cNvSpPr>
                <a:spLocks noChangeArrowheads="1"/>
              </p:cNvSpPr>
              <p:nvPr/>
            </p:nvSpPr>
            <p:spPr bwMode="auto">
              <a:xfrm flipH="1" flipV="1">
                <a:off x="5325" y="0"/>
                <a:ext cx="333" cy="72"/>
              </a:xfrm>
              <a:prstGeom prst="rect">
                <a:avLst/>
              </a:prstGeom>
              <a:gradFill rotWithShape="1">
                <a:gsLst>
                  <a:gs pos="0">
                    <a:srgbClr val="FF9966"/>
                  </a:gs>
                  <a:gs pos="50000">
                    <a:srgbClr val="FF6600"/>
                  </a:gs>
                  <a:gs pos="100000">
                    <a:srgbClr val="FF9966"/>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2" name="Rectangle 7"/>
              <p:cNvSpPr>
                <a:spLocks noChangeArrowheads="1"/>
              </p:cNvSpPr>
              <p:nvPr/>
            </p:nvSpPr>
            <p:spPr bwMode="auto">
              <a:xfrm flipH="1" flipV="1">
                <a:off x="5126" y="36"/>
                <a:ext cx="333" cy="72"/>
              </a:xfrm>
              <a:prstGeom prst="rect">
                <a:avLst/>
              </a:prstGeom>
              <a:gradFill rotWithShape="1">
                <a:gsLst>
                  <a:gs pos="0">
                    <a:srgbClr val="3399FF"/>
                  </a:gs>
                  <a:gs pos="50000">
                    <a:srgbClr val="0066FF"/>
                  </a:gs>
                  <a:gs pos="100000">
                    <a:srgbClr val="3399FF"/>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3" name="Rectangle 8"/>
              <p:cNvSpPr>
                <a:spLocks noChangeArrowheads="1"/>
              </p:cNvSpPr>
              <p:nvPr/>
            </p:nvSpPr>
            <p:spPr bwMode="auto">
              <a:xfrm flipH="1" flipV="1">
                <a:off x="4992" y="72"/>
                <a:ext cx="333" cy="72"/>
              </a:xfrm>
              <a:prstGeom prst="rect">
                <a:avLst/>
              </a:prstGeom>
              <a:gradFill rotWithShape="1">
                <a:gsLst>
                  <a:gs pos="0">
                    <a:srgbClr val="FF7C80"/>
                  </a:gs>
                  <a:gs pos="50000">
                    <a:srgbClr val="CC0000"/>
                  </a:gs>
                  <a:gs pos="100000">
                    <a:srgbClr val="FF7C8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grpSp>
        <p:grpSp>
          <p:nvGrpSpPr>
            <p:cNvPr id="6154" name="Group 9"/>
            <p:cNvGrpSpPr>
              <a:grpSpLocks/>
            </p:cNvGrpSpPr>
            <p:nvPr/>
          </p:nvGrpSpPr>
          <p:grpSpPr bwMode="auto">
            <a:xfrm flipH="1" flipV="1">
              <a:off x="0" y="4176"/>
              <a:ext cx="768" cy="144"/>
              <a:chOff x="4992" y="0"/>
              <a:chExt cx="768" cy="144"/>
            </a:xfrm>
          </p:grpSpPr>
          <p:sp>
            <p:nvSpPr>
              <p:cNvPr id="6155" name="Rectangle 10"/>
              <p:cNvSpPr>
                <a:spLocks noChangeArrowheads="1"/>
              </p:cNvSpPr>
              <p:nvPr/>
            </p:nvSpPr>
            <p:spPr bwMode="auto">
              <a:xfrm flipH="1" flipV="1">
                <a:off x="5427" y="36"/>
                <a:ext cx="333" cy="72"/>
              </a:xfrm>
              <a:prstGeom prst="rect">
                <a:avLst/>
              </a:prstGeom>
              <a:gradFill rotWithShape="1">
                <a:gsLst>
                  <a:gs pos="0">
                    <a:srgbClr val="FFFF00"/>
                  </a:gs>
                  <a:gs pos="50000">
                    <a:srgbClr val="FFFF99"/>
                  </a:gs>
                  <a:gs pos="100000">
                    <a:srgbClr val="FFFF0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6" name="Rectangle 11"/>
              <p:cNvSpPr>
                <a:spLocks noChangeArrowheads="1"/>
              </p:cNvSpPr>
              <p:nvPr/>
            </p:nvSpPr>
            <p:spPr bwMode="auto">
              <a:xfrm flipH="1" flipV="1">
                <a:off x="5325" y="0"/>
                <a:ext cx="333" cy="72"/>
              </a:xfrm>
              <a:prstGeom prst="rect">
                <a:avLst/>
              </a:prstGeom>
              <a:gradFill rotWithShape="1">
                <a:gsLst>
                  <a:gs pos="0">
                    <a:srgbClr val="FF9966"/>
                  </a:gs>
                  <a:gs pos="50000">
                    <a:srgbClr val="FF6600"/>
                  </a:gs>
                  <a:gs pos="100000">
                    <a:srgbClr val="FF9966"/>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7" name="Rectangle 12"/>
              <p:cNvSpPr>
                <a:spLocks noChangeArrowheads="1"/>
              </p:cNvSpPr>
              <p:nvPr/>
            </p:nvSpPr>
            <p:spPr bwMode="auto">
              <a:xfrm flipH="1" flipV="1">
                <a:off x="5126" y="36"/>
                <a:ext cx="333" cy="72"/>
              </a:xfrm>
              <a:prstGeom prst="rect">
                <a:avLst/>
              </a:prstGeom>
              <a:gradFill rotWithShape="1">
                <a:gsLst>
                  <a:gs pos="0">
                    <a:srgbClr val="3399FF"/>
                  </a:gs>
                  <a:gs pos="50000">
                    <a:srgbClr val="0066FF"/>
                  </a:gs>
                  <a:gs pos="100000">
                    <a:srgbClr val="3399FF"/>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58" name="Rectangle 13"/>
              <p:cNvSpPr>
                <a:spLocks noChangeArrowheads="1"/>
              </p:cNvSpPr>
              <p:nvPr/>
            </p:nvSpPr>
            <p:spPr bwMode="auto">
              <a:xfrm flipH="1" flipV="1">
                <a:off x="4992" y="72"/>
                <a:ext cx="333" cy="72"/>
              </a:xfrm>
              <a:prstGeom prst="rect">
                <a:avLst/>
              </a:prstGeom>
              <a:gradFill rotWithShape="1">
                <a:gsLst>
                  <a:gs pos="0">
                    <a:srgbClr val="FF7C80"/>
                  </a:gs>
                  <a:gs pos="50000">
                    <a:srgbClr val="CC0000"/>
                  </a:gs>
                  <a:gs pos="100000">
                    <a:srgbClr val="FF7C8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grpSp>
        <p:grpSp>
          <p:nvGrpSpPr>
            <p:cNvPr id="6159" name="Group 14"/>
            <p:cNvGrpSpPr>
              <a:grpSpLocks/>
            </p:cNvGrpSpPr>
            <p:nvPr/>
          </p:nvGrpSpPr>
          <p:grpSpPr bwMode="auto">
            <a:xfrm>
              <a:off x="3696" y="4224"/>
              <a:ext cx="2064" cy="96"/>
              <a:chOff x="3696" y="4224"/>
              <a:chExt cx="2064" cy="96"/>
            </a:xfrm>
          </p:grpSpPr>
          <p:sp>
            <p:nvSpPr>
              <p:cNvPr id="6160" name="Rectangle 15"/>
              <p:cNvSpPr>
                <a:spLocks noChangeArrowheads="1"/>
              </p:cNvSpPr>
              <p:nvPr/>
            </p:nvSpPr>
            <p:spPr bwMode="auto">
              <a:xfrm>
                <a:off x="4656" y="4224"/>
                <a:ext cx="1104" cy="96"/>
              </a:xfrm>
              <a:prstGeom prst="rect">
                <a:avLst/>
              </a:prstGeom>
              <a:gradFill rotWithShape="1">
                <a:gsLst>
                  <a:gs pos="0">
                    <a:srgbClr val="FFFF00"/>
                  </a:gs>
                  <a:gs pos="50000">
                    <a:srgbClr val="FFFF99"/>
                  </a:gs>
                  <a:gs pos="100000">
                    <a:srgbClr val="FFFF0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sp>
            <p:nvSpPr>
              <p:cNvPr id="6161" name="Rectangle 16"/>
              <p:cNvSpPr>
                <a:spLocks noChangeArrowheads="1"/>
              </p:cNvSpPr>
              <p:nvPr/>
            </p:nvSpPr>
            <p:spPr bwMode="auto">
              <a:xfrm>
                <a:off x="3696" y="4272"/>
                <a:ext cx="1920" cy="48"/>
              </a:xfrm>
              <a:prstGeom prst="rect">
                <a:avLst/>
              </a:prstGeom>
              <a:gradFill rotWithShape="1">
                <a:gsLst>
                  <a:gs pos="0">
                    <a:srgbClr val="FF7C80"/>
                  </a:gs>
                  <a:gs pos="50000">
                    <a:srgbClr val="CC0000"/>
                  </a:gs>
                  <a:gs pos="100000">
                    <a:srgbClr val="FF7C80"/>
                  </a:gs>
                </a:gsLst>
                <a:lin ang="27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l">
                  <a:defRPr kumimoji="1">
                    <a:solidFill>
                      <a:schemeClr val="tx1"/>
                    </a:solidFill>
                    <a:latin typeface="Arial" charset="0"/>
                    <a:ea typeface="ＭＳ Ｐゴシック" charset="-128"/>
                  </a:defRPr>
                </a:lvl1pPr>
                <a:lvl2pPr marL="742950" indent="-285750" algn="l">
                  <a:defRPr kumimoji="1">
                    <a:solidFill>
                      <a:schemeClr val="tx1"/>
                    </a:solidFill>
                    <a:latin typeface="Arial" charset="0"/>
                    <a:ea typeface="ＭＳ Ｐゴシック" charset="-128"/>
                  </a:defRPr>
                </a:lvl2pPr>
                <a:lvl3pPr marL="1143000" indent="-228600" algn="l">
                  <a:defRPr kumimoji="1">
                    <a:solidFill>
                      <a:schemeClr val="tx1"/>
                    </a:solidFill>
                    <a:latin typeface="Arial" charset="0"/>
                    <a:ea typeface="ＭＳ Ｐゴシック" charset="-128"/>
                  </a:defRPr>
                </a:lvl3pPr>
                <a:lvl4pPr marL="1600200" indent="-228600" algn="l">
                  <a:defRPr kumimoji="1">
                    <a:solidFill>
                      <a:schemeClr val="tx1"/>
                    </a:solidFill>
                    <a:latin typeface="Arial" charset="0"/>
                    <a:ea typeface="ＭＳ Ｐゴシック" charset="-128"/>
                  </a:defRPr>
                </a:lvl4pPr>
                <a:lvl5pPr marL="2057400" indent="-228600" algn="l">
                  <a:defRPr kumimoji="1">
                    <a:solidFill>
                      <a:schemeClr val="tx1"/>
                    </a:solidFill>
                    <a:latin typeface="Arial" charset="0"/>
                    <a:ea typeface="ＭＳ Ｐゴシック" charset="-128"/>
                  </a:defRPr>
                </a:lvl5pPr>
                <a:lvl6pPr marL="2514600" indent="-228600" fontAlgn="base">
                  <a:spcBef>
                    <a:spcPct val="0"/>
                  </a:spcBef>
                  <a:spcAft>
                    <a:spcPct val="0"/>
                  </a:spcAft>
                  <a:defRPr kumimoji="1">
                    <a:solidFill>
                      <a:schemeClr val="tx1"/>
                    </a:solidFill>
                    <a:latin typeface="Arial" charset="0"/>
                    <a:ea typeface="ＭＳ Ｐゴシック" charset="-128"/>
                  </a:defRPr>
                </a:lvl6pPr>
                <a:lvl7pPr marL="2971800" indent="-228600" fontAlgn="base">
                  <a:spcBef>
                    <a:spcPct val="0"/>
                  </a:spcBef>
                  <a:spcAft>
                    <a:spcPct val="0"/>
                  </a:spcAft>
                  <a:defRPr kumimoji="1">
                    <a:solidFill>
                      <a:schemeClr val="tx1"/>
                    </a:solidFill>
                    <a:latin typeface="Arial" charset="0"/>
                    <a:ea typeface="ＭＳ Ｐゴシック" charset="-128"/>
                  </a:defRPr>
                </a:lvl7pPr>
                <a:lvl8pPr marL="3429000" indent="-228600" fontAlgn="base">
                  <a:spcBef>
                    <a:spcPct val="0"/>
                  </a:spcBef>
                  <a:spcAft>
                    <a:spcPct val="0"/>
                  </a:spcAft>
                  <a:defRPr kumimoji="1">
                    <a:solidFill>
                      <a:schemeClr val="tx1"/>
                    </a:solidFill>
                    <a:latin typeface="Arial" charset="0"/>
                    <a:ea typeface="ＭＳ Ｐゴシック" charset="-128"/>
                  </a:defRPr>
                </a:lvl8pPr>
                <a:lvl9pPr marL="3886200" indent="-228600" fontAlgn="base">
                  <a:spcBef>
                    <a:spcPct val="0"/>
                  </a:spcBef>
                  <a:spcAft>
                    <a:spcPct val="0"/>
                  </a:spcAft>
                  <a:defRPr kumimoji="1">
                    <a:solidFill>
                      <a:schemeClr val="tx1"/>
                    </a:solidFill>
                    <a:latin typeface="Arial" charset="0"/>
                    <a:ea typeface="ＭＳ Ｐゴシック" charset="-128"/>
                  </a:defRPr>
                </a:lvl9pPr>
              </a:lstStyle>
              <a:p>
                <a:pPr fontAlgn="base">
                  <a:spcBef>
                    <a:spcPct val="0"/>
                  </a:spcBef>
                  <a:spcAft>
                    <a:spcPct val="0"/>
                  </a:spcAft>
                </a:pPr>
                <a:endParaRPr lang="ja-JP" altLang="ja-JP" sz="2400">
                  <a:solidFill>
                    <a:srgbClr val="000000"/>
                  </a:solidFill>
                  <a:latin typeface="Times New Roman" pitchFamily="18" charset="0"/>
                </a:endParaRPr>
              </a:p>
            </p:txBody>
          </p:sp>
        </p:grpSp>
      </p:grpSp>
    </p:spTree>
    <p:extLst>
      <p:ext uri="{BB962C8B-B14F-4D97-AF65-F5344CB8AC3E}">
        <p14:creationId xmlns:p14="http://schemas.microsoft.com/office/powerpoint/2010/main" val="1190269587"/>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hdr="0" ftr="0" dt="0"/>
  <p:txStyles>
    <p:titleStyle>
      <a:lvl1pPr algn="ctr" rtl="0" eaLnBrk="1" fontAlgn="base" hangingPunct="1">
        <a:spcBef>
          <a:spcPct val="0"/>
        </a:spcBef>
        <a:spcAft>
          <a:spcPct val="0"/>
        </a:spcAft>
        <a:defRPr kumimoji="1" sz="4400">
          <a:solidFill>
            <a:schemeClr val="tx2"/>
          </a:solidFill>
          <a:latin typeface="+mj-lt"/>
          <a:ea typeface="+mj-ea"/>
          <a:cs typeface="+mj-cs"/>
        </a:defRPr>
      </a:lvl1pPr>
      <a:lvl2pPr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2pPr>
      <a:lvl3pPr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3pPr>
      <a:lvl4pPr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4pPr>
      <a:lvl5pPr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5pPr>
      <a:lvl6pPr marL="457200"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6pPr>
      <a:lvl7pPr marL="914400"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7pPr>
      <a:lvl8pPr marL="1371600"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8pPr>
      <a:lvl9pPr marL="1828800" algn="ctr" rtl="0" eaLnBrk="1" fontAlgn="base" hangingPunct="1">
        <a:spcBef>
          <a:spcPct val="0"/>
        </a:spcBef>
        <a:spcAft>
          <a:spcPct val="0"/>
        </a:spcAft>
        <a:defRPr kumimoji="1" sz="4400">
          <a:solidFill>
            <a:schemeClr val="tx2"/>
          </a:solidFill>
          <a:latin typeface="Times New Roman" pitchFamily="18" charset="0"/>
          <a:ea typeface="ＭＳ Ｐゴシック" charset="-128"/>
        </a:defRPr>
      </a:lvl9pPr>
    </p:titleStyle>
    <p:bodyStyle>
      <a:lvl1pPr marL="342900" indent="-342900" algn="l" rtl="0" eaLnBrk="1" fontAlgn="base" hangingPunct="1">
        <a:spcBef>
          <a:spcPct val="20000"/>
        </a:spcBef>
        <a:spcAft>
          <a:spcPct val="0"/>
        </a:spcAft>
        <a:buChar char="•"/>
        <a:defRPr kumimoji="1"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kumimoji="1" sz="2800">
          <a:solidFill>
            <a:schemeClr val="tx1"/>
          </a:solidFill>
          <a:latin typeface="+mn-lt"/>
          <a:ea typeface="+mn-ea"/>
        </a:defRPr>
      </a:lvl2pPr>
      <a:lvl3pPr marL="1143000" indent="-228600" algn="l" rtl="0" eaLnBrk="1" fontAlgn="base" hangingPunct="1">
        <a:spcBef>
          <a:spcPct val="20000"/>
        </a:spcBef>
        <a:spcAft>
          <a:spcPct val="0"/>
        </a:spcAft>
        <a:buChar char="•"/>
        <a:defRPr kumimoji="1" sz="2400">
          <a:solidFill>
            <a:schemeClr val="tx1"/>
          </a:solidFill>
          <a:latin typeface="+mn-lt"/>
          <a:ea typeface="+mn-ea"/>
        </a:defRPr>
      </a:lvl3pPr>
      <a:lvl4pPr marL="1600200" indent="-228600" algn="l" rtl="0" eaLnBrk="1" fontAlgn="base" hangingPunct="1">
        <a:spcBef>
          <a:spcPct val="20000"/>
        </a:spcBef>
        <a:spcAft>
          <a:spcPct val="0"/>
        </a:spcAft>
        <a:buChar char="–"/>
        <a:defRPr kumimoji="1" sz="2000">
          <a:solidFill>
            <a:schemeClr val="tx1"/>
          </a:solidFill>
          <a:latin typeface="+mn-lt"/>
          <a:ea typeface="+mn-ea"/>
        </a:defRPr>
      </a:lvl4pPr>
      <a:lvl5pPr marL="2057400" indent="-228600" algn="l" rtl="0" eaLnBrk="1" fontAlgn="base" hangingPunct="1">
        <a:spcBef>
          <a:spcPct val="20000"/>
        </a:spcBef>
        <a:spcAft>
          <a:spcPct val="0"/>
        </a:spcAft>
        <a:buChar char="»"/>
        <a:defRPr kumimoji="1" sz="2000">
          <a:solidFill>
            <a:schemeClr val="tx1"/>
          </a:solidFill>
          <a:latin typeface="+mn-lt"/>
          <a:ea typeface="+mn-ea"/>
        </a:defRPr>
      </a:lvl5pPr>
      <a:lvl6pPr marL="2514600" indent="-228600" algn="l" rtl="0" eaLnBrk="1" fontAlgn="base" hangingPunct="1">
        <a:spcBef>
          <a:spcPct val="20000"/>
        </a:spcBef>
        <a:spcAft>
          <a:spcPct val="0"/>
        </a:spcAft>
        <a:buChar char="»"/>
        <a:defRPr kumimoji="1" sz="2000">
          <a:solidFill>
            <a:schemeClr val="tx1"/>
          </a:solidFill>
          <a:latin typeface="+mn-lt"/>
          <a:ea typeface="+mn-ea"/>
        </a:defRPr>
      </a:lvl6pPr>
      <a:lvl7pPr marL="2971800" indent="-228600" algn="l" rtl="0" eaLnBrk="1" fontAlgn="base" hangingPunct="1">
        <a:spcBef>
          <a:spcPct val="20000"/>
        </a:spcBef>
        <a:spcAft>
          <a:spcPct val="0"/>
        </a:spcAft>
        <a:buChar char="»"/>
        <a:defRPr kumimoji="1" sz="2000">
          <a:solidFill>
            <a:schemeClr val="tx1"/>
          </a:solidFill>
          <a:latin typeface="+mn-lt"/>
          <a:ea typeface="+mn-ea"/>
        </a:defRPr>
      </a:lvl7pPr>
      <a:lvl8pPr marL="3429000" indent="-228600" algn="l" rtl="0" eaLnBrk="1" fontAlgn="base" hangingPunct="1">
        <a:spcBef>
          <a:spcPct val="20000"/>
        </a:spcBef>
        <a:spcAft>
          <a:spcPct val="0"/>
        </a:spcAft>
        <a:buChar char="»"/>
        <a:defRPr kumimoji="1" sz="2000">
          <a:solidFill>
            <a:schemeClr val="tx1"/>
          </a:solidFill>
          <a:latin typeface="+mn-lt"/>
          <a:ea typeface="+mn-ea"/>
        </a:defRPr>
      </a:lvl8pPr>
      <a:lvl9pPr marL="3886200" indent="-228600" algn="l" rtl="0" eaLnBrk="1" fontAlgn="base" hangingPunct="1">
        <a:spcBef>
          <a:spcPct val="20000"/>
        </a:spcBef>
        <a:spcAft>
          <a:spcPct val="0"/>
        </a:spcAft>
        <a:buChar char="»"/>
        <a:defRPr kumimoji="1" sz="2000">
          <a:solidFill>
            <a:schemeClr val="tx1"/>
          </a:solidFill>
          <a:latin typeface="+mn-lt"/>
          <a:ea typeface="+mn-ea"/>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E90ED720-0104-4369-84BC-D37694168613}" type="datetimeFigureOut">
              <a:rPr kumimoji="1" lang="ja-JP" altLang="en-US" smtClean="0"/>
              <a:t>2018/1/13</a:t>
            </a:fld>
            <a:endParaRPr kumimoji="1" lang="ja-JP" alt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D2D8002D-B5B0-4BAC-B1F6-782DDCCE6D9C}" type="slidenum">
              <a:rPr kumimoji="1" lang="ja-JP" altLang="en-US" smtClean="0"/>
              <a:t>‹#›</a:t>
            </a:fld>
            <a:endParaRPr kumimoji="1" lang="ja-JP" alt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spcBef>
          <a:spcPct val="0"/>
        </a:spcBef>
        <a:buNone/>
        <a:defRPr kumimoji="1"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kumimoji="1"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kumimoji="1"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kumimoji="1"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kumimoji="1"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kumimoji="1"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4.xml"/><Relationship Id="rId4" Type="http://schemas.openxmlformats.org/officeDocument/2006/relationships/hyperlink" Target="https://www.slideshare.net/kato_kohaku/sensitivity-analysis-usingforestfloor"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qiita.com/vascoosx/items/efb3177ecf2ead5d8ce0" TargetMode="External"/><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hyperlink" Target="https://www.slideshare.net/kato_kohaku/imputation-of-missing-values-using-random-forest" TargetMode="External"/><Relationship Id="rId2" Type="http://schemas.openxmlformats.org/officeDocument/2006/relationships/notesSlide" Target="../notesSlides/notesSlide9.xml"/><Relationship Id="rId1" Type="http://schemas.openxmlformats.org/officeDocument/2006/relationships/slideLayout" Target="../slideLayouts/slideLayout24.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hyperlink" Target="https://www.slideshare.net/kato_kohaku/interpreting-tree-ensembles-with-intrees" TargetMode="External"/><Relationship Id="rId2" Type="http://schemas.openxmlformats.org/officeDocument/2006/relationships/notesSlide" Target="../notesSlides/notesSlide10.xml"/><Relationship Id="rId1" Type="http://schemas.openxmlformats.org/officeDocument/2006/relationships/slideLayout" Target="../slideLayouts/slideLayout24.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hyperlink" Target="https://arxiv.org/abs/1706.06691" TargetMode="External"/><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KIP2N5HZRW8" TargetMode="External"/><Relationship Id="rId2" Type="http://schemas.openxmlformats.org/officeDocument/2006/relationships/notesSlide" Target="../notesSlides/notesSlide11.xml"/><Relationship Id="rId1" Type="http://schemas.openxmlformats.org/officeDocument/2006/relationships/slideLayout" Target="../slideLayouts/slideLayout24.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4.xml"/><Relationship Id="rId5" Type="http://schemas.openxmlformats.org/officeDocument/2006/relationships/hyperlink" Target="https://www.youtube.com/watch?v=KIP2N5HZRW8" TargetMode="Externa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4.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4.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hyperlink" Target="https://www.youtube.com/watch?v=KIP2N5HZRW8" TargetMode="External"/><Relationship Id="rId2" Type="http://schemas.openxmlformats.org/officeDocument/2006/relationships/hyperlink" Target="https://arxiv.org/abs/1706.06691" TargetMode="External"/><Relationship Id="rId1" Type="http://schemas.openxmlformats.org/officeDocument/2006/relationships/slideLayout" Target="../slideLayouts/slideLayout24.xml"/><Relationship Id="rId4" Type="http://schemas.openxmlformats.org/officeDocument/2006/relationships/hyperlink" Target="http://setten-qb.hatenablog.com/entry/2017/10/22/232016"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abs/1706.06691" TargetMode="External"/><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4.xml"/><Relationship Id="rId5" Type="http://schemas.openxmlformats.org/officeDocument/2006/relationships/hyperlink" Target="https://ja.wikipedia.org/wiki/%E6%A3%AE%E6%9E%97"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4.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KIP2N5HZRW8" TargetMode="External"/><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4.xml"/><Relationship Id="rId5" Type="http://schemas.openxmlformats.org/officeDocument/2006/relationships/hyperlink" Target="https://cran.r-project.org/web/views/MachineLearning.html" TargetMode="Externa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467544" y="1700809"/>
            <a:ext cx="8285112" cy="936103"/>
          </a:xfrm>
        </p:spPr>
        <p:txBody>
          <a:bodyPr>
            <a:normAutofit/>
          </a:bodyPr>
          <a:lstStyle/>
          <a:p>
            <a:pPr algn="ctr"/>
            <a:r>
              <a:rPr lang="ja-JP" altLang="en-US" b="1" dirty="0">
                <a:effectLst>
                  <a:outerShdw blurRad="38100" dist="38100" dir="2700000" algn="tl">
                    <a:srgbClr val="000000">
                      <a:alpha val="43137"/>
                    </a:srgbClr>
                  </a:outerShdw>
                </a:effectLst>
              </a:rPr>
              <a:t>森を見て枝を矯める</a:t>
            </a:r>
            <a:endParaRPr kumimoji="1" lang="ja-JP" altLang="en-US"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サブタイトル 2"/>
          <p:cNvSpPr>
            <a:spLocks noGrp="1"/>
          </p:cNvSpPr>
          <p:nvPr>
            <p:ph type="subTitle" idx="1"/>
          </p:nvPr>
        </p:nvSpPr>
        <p:spPr>
          <a:xfrm>
            <a:off x="685800" y="4005064"/>
            <a:ext cx="6910536" cy="1252736"/>
          </a:xfrm>
        </p:spPr>
        <p:txBody>
          <a:bodyPr>
            <a:noAutofit/>
          </a:bodyPr>
          <a:lstStyle/>
          <a:p>
            <a:r>
              <a:rPr lang="ja-JP" altLang="en-US" sz="2000" dirty="0"/>
              <a:t>１．</a:t>
            </a:r>
            <a:r>
              <a:rPr lang="en-US" altLang="ja-JP" sz="2000" dirty="0" err="1"/>
              <a:t>Toromei</a:t>
            </a:r>
            <a:r>
              <a:rPr lang="en-US" altLang="ja-JP" sz="2000" dirty="0"/>
              <a:t>, et al. @KDD 2017  </a:t>
            </a:r>
            <a:r>
              <a:rPr lang="ja-JP" altLang="en-US" sz="2000" dirty="0" err="1"/>
              <a:t>を紹</a:t>
            </a:r>
            <a:r>
              <a:rPr lang="ja-JP" altLang="en-US" sz="2000" dirty="0"/>
              <a:t>介します</a:t>
            </a:r>
            <a:endParaRPr lang="en-US" altLang="ja-JP" sz="2000" dirty="0"/>
          </a:p>
          <a:p>
            <a:r>
              <a:rPr lang="ja-JP" altLang="en-US" sz="2000" dirty="0"/>
              <a:t>２．</a:t>
            </a:r>
            <a:r>
              <a:rPr lang="en-US" altLang="ja-JP" sz="2000" dirty="0"/>
              <a:t>R</a:t>
            </a:r>
            <a:r>
              <a:rPr lang="ja-JP" altLang="en-US" sz="2000" dirty="0"/>
              <a:t>で実装して使ってみます</a:t>
            </a:r>
            <a:endParaRPr lang="en-US" altLang="ja-JP" sz="2000" dirty="0"/>
          </a:p>
          <a:p>
            <a:endParaRPr lang="en-US" altLang="ja-JP" sz="2000" dirty="0"/>
          </a:p>
          <a:p>
            <a:r>
              <a:rPr lang="zh-TW" altLang="en-US" sz="2000" dirty="0">
                <a:ea typeface="ＭＳ Ｐゴシック" panose="020B0600070205080204" pitchFamily="50" charset="-128"/>
              </a:rPr>
              <a:t>第</a:t>
            </a:r>
            <a:r>
              <a:rPr lang="en-US" altLang="zh-TW" sz="2000" dirty="0">
                <a:ea typeface="ＭＳ Ｐゴシック" panose="020B0600070205080204" pitchFamily="50" charset="-128"/>
              </a:rPr>
              <a:t>67</a:t>
            </a:r>
            <a:r>
              <a:rPr lang="zh-TW" altLang="en-US" sz="2000" dirty="0">
                <a:ea typeface="ＭＳ Ｐゴシック" panose="020B0600070205080204" pitchFamily="50" charset="-128"/>
              </a:rPr>
              <a:t>回</a:t>
            </a:r>
            <a:r>
              <a:rPr lang="en-US" altLang="zh-TW" sz="2000" dirty="0">
                <a:ea typeface="ＭＳ Ｐゴシック" panose="020B0600070205080204" pitchFamily="50" charset="-128"/>
              </a:rPr>
              <a:t>R</a:t>
            </a:r>
            <a:r>
              <a:rPr lang="zh-TW" altLang="en-US" sz="2000" dirty="0">
                <a:ea typeface="ＭＳ Ｐゴシック" panose="020B0600070205080204" pitchFamily="50" charset="-128"/>
              </a:rPr>
              <a:t>勉強会＠東京（</a:t>
            </a:r>
            <a:r>
              <a:rPr lang="en-US" altLang="zh-TW" sz="2000" dirty="0">
                <a:ea typeface="ＭＳ Ｐゴシック" panose="020B0600070205080204" pitchFamily="50" charset="-128"/>
              </a:rPr>
              <a:t>#</a:t>
            </a:r>
            <a:r>
              <a:rPr lang="en-US" altLang="zh-TW" sz="2000" dirty="0" err="1">
                <a:ea typeface="ＭＳ Ｐゴシック" panose="020B0600070205080204" pitchFamily="50" charset="-128"/>
              </a:rPr>
              <a:t>TokyoR</a:t>
            </a:r>
            <a:r>
              <a:rPr lang="zh-TW" altLang="en-US" sz="2000" dirty="0">
                <a:ea typeface="ＭＳ Ｐゴシック" panose="020B0600070205080204" pitchFamily="50" charset="-128"/>
              </a:rPr>
              <a:t>）</a:t>
            </a:r>
            <a:endParaRPr lang="ja-JP" altLang="en-US" sz="2000" dirty="0">
              <a:ea typeface="ＭＳ Ｐゴシック" panose="020B0600070205080204" pitchFamily="50" charset="-128"/>
            </a:endParaRPr>
          </a:p>
          <a:p>
            <a:endParaRPr kumimoji="1" lang="ja-JP" altLang="en-US" sz="2000" dirty="0"/>
          </a:p>
        </p:txBody>
      </p:sp>
      <p:sp>
        <p:nvSpPr>
          <p:cNvPr id="4" name="正方形/長方形 3"/>
          <p:cNvSpPr/>
          <p:nvPr/>
        </p:nvSpPr>
        <p:spPr>
          <a:xfrm>
            <a:off x="899592" y="2710661"/>
            <a:ext cx="7344816" cy="707886"/>
          </a:xfrm>
          <a:prstGeom prst="rect">
            <a:avLst/>
          </a:prstGeom>
        </p:spPr>
        <p:txBody>
          <a:bodyPr wrap="square">
            <a:spAutoFit/>
          </a:bodyPr>
          <a:lstStyle/>
          <a:p>
            <a:pPr algn="ctr"/>
            <a:r>
              <a:rPr lang="en-US" altLang="ja-JP" sz="2000" dirty="0">
                <a:solidFill>
                  <a:srgbClr val="C00000"/>
                </a:solidFill>
                <a:latin typeface="Times New Roman" panose="02020603050405020304" pitchFamily="18" charset="0"/>
                <a:cs typeface="Times New Roman" panose="02020603050405020304" pitchFamily="18" charset="0"/>
              </a:rPr>
              <a:t>Introduction of </a:t>
            </a:r>
            <a:r>
              <a:rPr lang="en-US" altLang="ja-JP" sz="2000" i="1" dirty="0">
                <a:solidFill>
                  <a:srgbClr val="C00000"/>
                </a:solidFill>
                <a:latin typeface="Times New Roman" panose="02020603050405020304" pitchFamily="18" charset="0"/>
                <a:cs typeface="Times New Roman" panose="02020603050405020304" pitchFamily="18" charset="0"/>
              </a:rPr>
              <a:t>“Interpretable Predictions of Tree-based Ensembles </a:t>
            </a:r>
          </a:p>
          <a:p>
            <a:pPr algn="ctr"/>
            <a:r>
              <a:rPr lang="en-US" altLang="ja-JP" sz="2000" i="1" dirty="0">
                <a:solidFill>
                  <a:srgbClr val="C00000"/>
                </a:solidFill>
                <a:latin typeface="Times New Roman" panose="02020603050405020304" pitchFamily="18" charset="0"/>
                <a:cs typeface="Times New Roman" panose="02020603050405020304" pitchFamily="18" charset="0"/>
              </a:rPr>
              <a:t>via Actionable </a:t>
            </a:r>
            <a:r>
              <a:rPr lang="en-US" altLang="ja-JP" sz="2000" b="1" dirty="0">
                <a:solidFill>
                  <a:srgbClr val="C00000"/>
                </a:solidFill>
                <a:latin typeface="Times New Roman" panose="02020603050405020304" pitchFamily="18" charset="0"/>
                <a:cs typeface="Times New Roman" panose="02020603050405020304" pitchFamily="18" charset="0"/>
              </a:rPr>
              <a:t>FEATURE TWEAKING</a:t>
            </a:r>
            <a:r>
              <a:rPr lang="en-US" altLang="ja-JP" sz="2000" i="1" dirty="0">
                <a:solidFill>
                  <a:srgbClr val="C00000"/>
                </a:solidFill>
                <a:latin typeface="Times New Roman" panose="02020603050405020304" pitchFamily="18" charset="0"/>
                <a:cs typeface="Times New Roman" panose="02020603050405020304" pitchFamily="18" charset="0"/>
              </a:rPr>
              <a:t>”</a:t>
            </a:r>
            <a:endParaRPr lang="ja-JP" altLang="en-US" sz="2000" dirty="0">
              <a:solidFill>
                <a:srgbClr val="C00000"/>
              </a:solidFill>
            </a:endParaRPr>
          </a:p>
        </p:txBody>
      </p:sp>
    </p:spTree>
    <p:extLst>
      <p:ext uri="{BB962C8B-B14F-4D97-AF65-F5344CB8AC3E}">
        <p14:creationId xmlns:p14="http://schemas.microsoft.com/office/powerpoint/2010/main" val="18324881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3600" dirty="0">
                <a:latin typeface="+mj-lt"/>
              </a:rPr>
              <a:t>各特徴量の貢献度と感度</a:t>
            </a:r>
            <a:r>
              <a:rPr kumimoji="1" lang="ja-JP" altLang="en-US" sz="3600" dirty="0">
                <a:latin typeface="+mj-lt"/>
              </a:rPr>
              <a:t>分析</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1552002"/>
            <a:ext cx="5863036" cy="4397278"/>
          </a:xfrm>
          <a:prstGeom prst="rect">
            <a:avLst/>
          </a:prstGeom>
          <a:noFill/>
          <a:ln w="9525">
            <a:solidFill>
              <a:schemeClr val="tx1"/>
            </a:solidFill>
            <a:miter lim="800000"/>
            <a:headEnd/>
            <a:tailEnd/>
          </a:ln>
          <a:effectLst>
            <a:glow rad="63500">
              <a:schemeClr val="accent1">
                <a:satMod val="175000"/>
                <a:alpha val="40000"/>
              </a:schemeClr>
            </a:glow>
            <a:outerShdw dist="35921" dir="2700000" algn="ctr" rotWithShape="0">
              <a:schemeClr val="bg2"/>
            </a:outerShdw>
          </a:effectLst>
          <a:extLst>
            <a:ext uri="{909E8E84-426E-40DD-AFC4-6F175D3DCCD1}">
              <a14:hiddenFill xmlns:a14="http://schemas.microsoft.com/office/drawing/2010/main">
                <a:solidFill>
                  <a:schemeClr val="accent1"/>
                </a:solidFill>
              </a14:hiddenFill>
            </a:ext>
          </a:extLst>
        </p:spPr>
      </p:pic>
      <p:sp>
        <p:nvSpPr>
          <p:cNvPr id="3" name="正方形/長方形 2"/>
          <p:cNvSpPr/>
          <p:nvPr/>
        </p:nvSpPr>
        <p:spPr>
          <a:xfrm>
            <a:off x="35496" y="6237312"/>
            <a:ext cx="8712968" cy="523220"/>
          </a:xfrm>
          <a:prstGeom prst="rect">
            <a:avLst/>
          </a:prstGeom>
        </p:spPr>
        <p:txBody>
          <a:bodyPr wrap="square">
            <a:spAutoFit/>
          </a:bodyPr>
          <a:lstStyle/>
          <a:p>
            <a:r>
              <a:rPr lang="ja-JP" altLang="en-US" sz="1400" dirty="0"/>
              <a:t>各特徴量の貢献度を評価する　</a:t>
            </a:r>
            <a:r>
              <a:rPr lang="en-US" altLang="ja-JP" sz="1400" dirty="0"/>
              <a:t>in</a:t>
            </a:r>
            <a:r>
              <a:rPr lang="ja-JP" altLang="en-US" sz="1400" dirty="0"/>
              <a:t> </a:t>
            </a:r>
            <a:r>
              <a:rPr lang="en-US" altLang="ja-JP" sz="1400" dirty="0"/>
              <a:t>”</a:t>
            </a:r>
            <a:r>
              <a:rPr lang="en-US" altLang="ja-JP" sz="1400" dirty="0" err="1"/>
              <a:t>forestFloor</a:t>
            </a:r>
            <a:r>
              <a:rPr lang="ja-JP" altLang="en-US" sz="1400" dirty="0"/>
              <a:t>パッケージを使った</a:t>
            </a:r>
            <a:r>
              <a:rPr lang="en-US" altLang="ja-JP" sz="1400" dirty="0" err="1"/>
              <a:t>randomForest</a:t>
            </a:r>
            <a:r>
              <a:rPr lang="ja-JP" altLang="en-US" sz="1400" dirty="0"/>
              <a:t>の感度分析</a:t>
            </a:r>
            <a:r>
              <a:rPr lang="en-US" altLang="ja-JP" sz="1400" dirty="0"/>
              <a:t>”</a:t>
            </a:r>
          </a:p>
          <a:p>
            <a:r>
              <a:rPr lang="en-US" altLang="ja-JP" sz="1400" dirty="0">
                <a:hlinkClick r:id="rId4"/>
              </a:rPr>
              <a:t>https://www.slideshare.net/kato_kohaku/sensitivity-analysis-usingforestfloor</a:t>
            </a:r>
            <a:r>
              <a:rPr lang="ja-JP" altLang="en-US" sz="1400" dirty="0"/>
              <a:t>　</a:t>
            </a:r>
          </a:p>
        </p:txBody>
      </p:sp>
      <p:sp>
        <p:nvSpPr>
          <p:cNvPr id="4" name="正方形/長方形 3"/>
          <p:cNvSpPr/>
          <p:nvPr/>
        </p:nvSpPr>
        <p:spPr>
          <a:xfrm>
            <a:off x="6588224" y="1566999"/>
            <a:ext cx="1870448" cy="400110"/>
          </a:xfrm>
          <a:prstGeom prst="rect">
            <a:avLst/>
          </a:prstGeom>
        </p:spPr>
        <p:txBody>
          <a:bodyPr wrap="none">
            <a:spAutoFit/>
          </a:bodyPr>
          <a:lstStyle/>
          <a:p>
            <a:r>
              <a:rPr lang="en-US" altLang="ja-JP" sz="2000" dirty="0">
                <a:ea typeface="ＭＳ Ｐゴシック" panose="020B0600070205080204" pitchFamily="50" charset="-128"/>
              </a:rPr>
              <a:t>@</a:t>
            </a:r>
            <a:r>
              <a:rPr lang="en-US" altLang="zh-TW" sz="2000" dirty="0">
                <a:ea typeface="ＭＳ Ｐゴシック" panose="020B0600070205080204" pitchFamily="50" charset="-128"/>
              </a:rPr>
              <a:t>TokyoR</a:t>
            </a:r>
            <a:r>
              <a:rPr lang="en-US" altLang="ja-JP" sz="2000" dirty="0">
                <a:ea typeface="ＭＳ Ｐゴシック" panose="020B0600070205080204" pitchFamily="50" charset="-128"/>
              </a:rPr>
              <a:t>#55</a:t>
            </a:r>
            <a:endParaRPr lang="ja-JP" altLang="en-US" sz="2000" dirty="0"/>
          </a:p>
        </p:txBody>
      </p:sp>
      <p:sp>
        <p:nvSpPr>
          <p:cNvPr id="6" name="正方形/長方形 5">
            <a:extLst>
              <a:ext uri="{FF2B5EF4-FFF2-40B4-BE49-F238E27FC236}">
                <a16:creationId xmlns:a16="http://schemas.microsoft.com/office/drawing/2014/main" id="{E6E21C1A-194C-4A51-B8BB-7D65C3661E04}"/>
              </a:ext>
            </a:extLst>
          </p:cNvPr>
          <p:cNvSpPr/>
          <p:nvPr/>
        </p:nvSpPr>
        <p:spPr>
          <a:xfrm>
            <a:off x="0" y="0"/>
            <a:ext cx="2935419"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予測モデルを作った後は</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424547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3600" dirty="0">
                <a:latin typeface="+mj-lt"/>
              </a:rPr>
              <a:t>各特徴量の貢献度（</a:t>
            </a:r>
            <a:r>
              <a:rPr kumimoji="1" lang="en-US" altLang="ja-JP" sz="3600" dirty="0" err="1">
                <a:latin typeface="+mj-lt"/>
              </a:rPr>
              <a:t>XGBoost</a:t>
            </a:r>
            <a:r>
              <a:rPr kumimoji="1" lang="ja-JP" altLang="en-US" sz="3600" dirty="0">
                <a:latin typeface="+mj-lt"/>
              </a:rPr>
              <a:t>版）</a:t>
            </a:r>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15616" y="1628800"/>
            <a:ext cx="6884098" cy="42484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正方形/長方形 3"/>
          <p:cNvSpPr/>
          <p:nvPr/>
        </p:nvSpPr>
        <p:spPr>
          <a:xfrm>
            <a:off x="30086" y="6237312"/>
            <a:ext cx="8718378" cy="523220"/>
          </a:xfrm>
          <a:prstGeom prst="rect">
            <a:avLst/>
          </a:prstGeom>
        </p:spPr>
        <p:txBody>
          <a:bodyPr wrap="square">
            <a:spAutoFit/>
          </a:bodyPr>
          <a:lstStyle/>
          <a:p>
            <a:r>
              <a:rPr lang="en-US" altLang="ja-JP" sz="1400" dirty="0" err="1"/>
              <a:t>xgboostExplainer</a:t>
            </a:r>
            <a:r>
              <a:rPr lang="ja-JP" altLang="en-US" sz="1400" dirty="0"/>
              <a:t>による各特徴量の貢献度の可視化</a:t>
            </a:r>
            <a:r>
              <a:rPr lang="en-US" altLang="ja-JP" sz="1400" dirty="0"/>
              <a:t> in “</a:t>
            </a:r>
            <a:r>
              <a:rPr lang="en-US" altLang="ja-JP" sz="1400" dirty="0" err="1"/>
              <a:t>xgboost</a:t>
            </a:r>
            <a:r>
              <a:rPr lang="en-US" altLang="ja-JP" sz="1400" dirty="0"/>
              <a:t> </a:t>
            </a:r>
            <a:r>
              <a:rPr lang="ja-JP" altLang="en-US" sz="1400" dirty="0"/>
              <a:t>の中を覗いてみる“</a:t>
            </a:r>
            <a:endParaRPr lang="en-US" altLang="ja-JP" sz="1400" dirty="0"/>
          </a:p>
          <a:p>
            <a:r>
              <a:rPr lang="en-US" altLang="ja-JP" sz="1400" dirty="0">
                <a:hlinkClick r:id="rId3"/>
              </a:rPr>
              <a:t>https://qiita.com/vascoosx/items/efb3177ecf2ead5d8ce0</a:t>
            </a:r>
            <a:r>
              <a:rPr lang="ja-JP" altLang="en-US" sz="1400" dirty="0"/>
              <a:t>　</a:t>
            </a:r>
          </a:p>
        </p:txBody>
      </p:sp>
      <p:sp>
        <p:nvSpPr>
          <p:cNvPr id="5" name="正方形/長方形 4">
            <a:extLst>
              <a:ext uri="{FF2B5EF4-FFF2-40B4-BE49-F238E27FC236}">
                <a16:creationId xmlns:a16="http://schemas.microsoft.com/office/drawing/2014/main" id="{708F4FB1-088B-40D7-9606-CE93CA46E828}"/>
              </a:ext>
            </a:extLst>
          </p:cNvPr>
          <p:cNvSpPr/>
          <p:nvPr/>
        </p:nvSpPr>
        <p:spPr>
          <a:xfrm>
            <a:off x="0" y="0"/>
            <a:ext cx="2935419"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予測モデルを作った後は</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5328806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3600" dirty="0">
                <a:latin typeface="+mj-lt"/>
              </a:rPr>
              <a:t>欠損値の補完</a:t>
            </a:r>
            <a:endParaRPr kumimoji="1" lang="ja-JP" altLang="en-US" sz="3600" dirty="0">
              <a:latin typeface="+mj-lt"/>
            </a:endParaRPr>
          </a:p>
        </p:txBody>
      </p:sp>
      <p:sp>
        <p:nvSpPr>
          <p:cNvPr id="3" name="正方形/長方形 2"/>
          <p:cNvSpPr/>
          <p:nvPr/>
        </p:nvSpPr>
        <p:spPr>
          <a:xfrm>
            <a:off x="35496" y="6237312"/>
            <a:ext cx="8712968" cy="523220"/>
          </a:xfrm>
          <a:prstGeom prst="rect">
            <a:avLst/>
          </a:prstGeom>
        </p:spPr>
        <p:txBody>
          <a:bodyPr wrap="square">
            <a:spAutoFit/>
          </a:bodyPr>
          <a:lstStyle/>
          <a:p>
            <a:r>
              <a:rPr lang="en-US" altLang="ja-JP" sz="1400" dirty="0" err="1"/>
              <a:t>missForest</a:t>
            </a:r>
            <a:r>
              <a:rPr lang="ja-JP" altLang="en-US" sz="1400" dirty="0"/>
              <a:t>による欠損値補完　</a:t>
            </a:r>
            <a:r>
              <a:rPr lang="en-US" altLang="ja-JP" sz="1400" dirty="0"/>
              <a:t>in “Imputation of Missing Values using Random Forest” </a:t>
            </a:r>
            <a:r>
              <a:rPr lang="en-US" altLang="ja-JP" sz="1400" dirty="0">
                <a:hlinkClick r:id="rId3"/>
              </a:rPr>
              <a:t>https://www.slideshare.net/kato_kohaku/imputation-of-missing-values-using-random-forest</a:t>
            </a:r>
            <a:endParaRPr lang="en-US" altLang="ja-JP" sz="1400" dirty="0"/>
          </a:p>
        </p:txBody>
      </p:sp>
      <p:sp>
        <p:nvSpPr>
          <p:cNvPr id="6" name="正方形/長方形 5"/>
          <p:cNvSpPr/>
          <p:nvPr/>
        </p:nvSpPr>
        <p:spPr>
          <a:xfrm>
            <a:off x="6588224" y="1566999"/>
            <a:ext cx="1870448" cy="400110"/>
          </a:xfrm>
          <a:prstGeom prst="rect">
            <a:avLst/>
          </a:prstGeom>
        </p:spPr>
        <p:txBody>
          <a:bodyPr wrap="none">
            <a:spAutoFit/>
          </a:bodyPr>
          <a:lstStyle/>
          <a:p>
            <a:r>
              <a:rPr lang="en-US" altLang="ja-JP" sz="2000" dirty="0">
                <a:ea typeface="ＭＳ Ｐゴシック" panose="020B0600070205080204" pitchFamily="50" charset="-128"/>
              </a:rPr>
              <a:t>@</a:t>
            </a:r>
            <a:r>
              <a:rPr lang="en-US" altLang="zh-TW" sz="2000" dirty="0">
                <a:ea typeface="ＭＳ Ｐゴシック" panose="020B0600070205080204" pitchFamily="50" charset="-128"/>
              </a:rPr>
              <a:t>TokyoR</a:t>
            </a:r>
            <a:r>
              <a:rPr lang="en-US" altLang="ja-JP" sz="2000" dirty="0">
                <a:ea typeface="ＭＳ Ｐゴシック" panose="020B0600070205080204" pitchFamily="50" charset="-128"/>
              </a:rPr>
              <a:t>#53</a:t>
            </a:r>
            <a:endParaRPr lang="ja-JP" altLang="en-US" sz="2000" dirty="0"/>
          </a:p>
        </p:txBody>
      </p:sp>
      <p:pic>
        <p:nvPicPr>
          <p:cNvPr id="512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871" y="1642826"/>
            <a:ext cx="5741938" cy="4306454"/>
          </a:xfrm>
          <a:prstGeom prst="rect">
            <a:avLst/>
          </a:prstGeom>
          <a:noFill/>
          <a:ln w="9525">
            <a:solidFill>
              <a:schemeClr val="tx1"/>
            </a:solidFill>
            <a:miter lim="800000"/>
            <a:headEnd/>
            <a:tailEnd/>
          </a:ln>
          <a:effectLst>
            <a:outerShdw dist="35921" dir="2700000" algn="ctr" rotWithShape="0">
              <a:schemeClr val="bg2"/>
            </a:outerShdw>
            <a:softEdge rad="12700"/>
          </a:effectLst>
          <a:extLst>
            <a:ext uri="{909E8E84-426E-40DD-AFC4-6F175D3DCCD1}">
              <a14:hiddenFill xmlns:a14="http://schemas.microsoft.com/office/drawing/2010/main">
                <a:solidFill>
                  <a:schemeClr val="accent1"/>
                </a:solidFill>
              </a14:hiddenFill>
            </a:ext>
          </a:extLst>
        </p:spPr>
      </p:pic>
      <p:sp>
        <p:nvSpPr>
          <p:cNvPr id="7" name="正方形/長方形 6">
            <a:extLst>
              <a:ext uri="{FF2B5EF4-FFF2-40B4-BE49-F238E27FC236}">
                <a16:creationId xmlns:a16="http://schemas.microsoft.com/office/drawing/2014/main" id="{7FE56A2B-4804-47EA-A7E2-178201639B74}"/>
              </a:ext>
            </a:extLst>
          </p:cNvPr>
          <p:cNvSpPr/>
          <p:nvPr/>
        </p:nvSpPr>
        <p:spPr>
          <a:xfrm>
            <a:off x="0" y="0"/>
            <a:ext cx="2805576"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ちょっと変わった使い方</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428474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3600" dirty="0">
                <a:latin typeface="+mn-lt"/>
              </a:rPr>
              <a:t>ルール抽出・要約</a:t>
            </a:r>
          </a:p>
        </p:txBody>
      </p:sp>
      <p:sp>
        <p:nvSpPr>
          <p:cNvPr id="3" name="正方形/長方形 2"/>
          <p:cNvSpPr/>
          <p:nvPr/>
        </p:nvSpPr>
        <p:spPr>
          <a:xfrm>
            <a:off x="35496" y="6237312"/>
            <a:ext cx="8712968" cy="523220"/>
          </a:xfrm>
          <a:prstGeom prst="rect">
            <a:avLst/>
          </a:prstGeom>
        </p:spPr>
        <p:txBody>
          <a:bodyPr wrap="square">
            <a:spAutoFit/>
          </a:bodyPr>
          <a:lstStyle/>
          <a:p>
            <a:r>
              <a:rPr lang="ja-JP" altLang="en-US" sz="1400" dirty="0"/>
              <a:t>ランダムフォレストにバスケット分析 </a:t>
            </a:r>
            <a:r>
              <a:rPr lang="en-US" altLang="ja-JP" sz="1400" dirty="0"/>
              <a:t>in “Interpreting Tree Ensembles with </a:t>
            </a:r>
            <a:r>
              <a:rPr lang="en-US" altLang="ja-JP" sz="1400" dirty="0" err="1"/>
              <a:t>inTrees</a:t>
            </a:r>
            <a:r>
              <a:rPr lang="en-US" altLang="ja-JP" sz="1400" dirty="0"/>
              <a:t>”</a:t>
            </a:r>
          </a:p>
          <a:p>
            <a:r>
              <a:rPr lang="en-US" altLang="ja-JP" sz="1400" dirty="0">
                <a:hlinkClick r:id="rId3"/>
              </a:rPr>
              <a:t>https://www.slideshare.net/kato_kohaku/interpreting-tree-ensembles-with-intrees</a:t>
            </a:r>
            <a:r>
              <a:rPr lang="en-US" altLang="ja-JP" sz="1400" dirty="0"/>
              <a:t> </a:t>
            </a:r>
          </a:p>
        </p:txBody>
      </p:sp>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9769" y="1563140"/>
            <a:ext cx="5900423" cy="4425317"/>
          </a:xfrm>
          <a:prstGeom prst="rect">
            <a:avLst/>
          </a:prstGeom>
          <a:noFill/>
          <a:ln w="9525">
            <a:solidFill>
              <a:schemeClr val="tx1"/>
            </a:solidFill>
            <a:miter lim="800000"/>
            <a:headEnd/>
            <a:tailEnd/>
          </a:ln>
          <a:effectLst>
            <a:outerShdw dist="35921" dir="2700000" algn="ctr" rotWithShape="0">
              <a:schemeClr val="bg2"/>
            </a:outerShdw>
            <a:softEdge rad="12700"/>
          </a:effectLst>
          <a:extLst>
            <a:ext uri="{909E8E84-426E-40DD-AFC4-6F175D3DCCD1}">
              <a14:hiddenFill xmlns:a14="http://schemas.microsoft.com/office/drawing/2010/main">
                <a:solidFill>
                  <a:schemeClr val="accent1"/>
                </a:solidFill>
              </a14:hiddenFill>
            </a:ext>
          </a:extLst>
        </p:spPr>
      </p:pic>
      <p:sp>
        <p:nvSpPr>
          <p:cNvPr id="6" name="正方形/長方形 5"/>
          <p:cNvSpPr/>
          <p:nvPr/>
        </p:nvSpPr>
        <p:spPr>
          <a:xfrm>
            <a:off x="6588224" y="1566999"/>
            <a:ext cx="1870448" cy="400110"/>
          </a:xfrm>
          <a:prstGeom prst="rect">
            <a:avLst/>
          </a:prstGeom>
        </p:spPr>
        <p:txBody>
          <a:bodyPr wrap="none">
            <a:spAutoFit/>
          </a:bodyPr>
          <a:lstStyle/>
          <a:p>
            <a:r>
              <a:rPr lang="en-US" altLang="ja-JP" sz="2000" dirty="0">
                <a:ea typeface="ＭＳ Ｐゴシック" panose="020B0600070205080204" pitchFamily="50" charset="-128"/>
              </a:rPr>
              <a:t>@</a:t>
            </a:r>
            <a:r>
              <a:rPr lang="en-US" altLang="zh-TW" sz="2000" dirty="0">
                <a:ea typeface="ＭＳ Ｐゴシック" panose="020B0600070205080204" pitchFamily="50" charset="-128"/>
              </a:rPr>
              <a:t>TokyoR</a:t>
            </a:r>
            <a:r>
              <a:rPr lang="en-US" altLang="ja-JP" sz="2000" dirty="0">
                <a:ea typeface="ＭＳ Ｐゴシック" panose="020B0600070205080204" pitchFamily="50" charset="-128"/>
              </a:rPr>
              <a:t>#51</a:t>
            </a:r>
            <a:endParaRPr lang="ja-JP" altLang="en-US" sz="2000" dirty="0"/>
          </a:p>
        </p:txBody>
      </p:sp>
      <p:sp>
        <p:nvSpPr>
          <p:cNvPr id="5" name="正方形/長方形 4"/>
          <p:cNvSpPr/>
          <p:nvPr/>
        </p:nvSpPr>
        <p:spPr>
          <a:xfrm>
            <a:off x="6588224" y="5229200"/>
            <a:ext cx="2310504" cy="707886"/>
          </a:xfrm>
          <a:prstGeom prst="rect">
            <a:avLst/>
          </a:prstGeom>
        </p:spPr>
        <p:txBody>
          <a:bodyPr wrap="none">
            <a:spAutoFit/>
          </a:bodyPr>
          <a:lstStyle/>
          <a:p>
            <a:r>
              <a:rPr lang="en-US" altLang="ja-JP" sz="2000" dirty="0" err="1"/>
              <a:t>defragTrees</a:t>
            </a:r>
            <a:r>
              <a:rPr lang="ja-JP" altLang="en-US" sz="2000" dirty="0"/>
              <a:t>も良い</a:t>
            </a:r>
            <a:endParaRPr lang="en-US" altLang="ja-JP" sz="2000" dirty="0"/>
          </a:p>
          <a:p>
            <a:r>
              <a:rPr lang="en-US" altLang="ja-JP" sz="2000" dirty="0"/>
              <a:t>...</a:t>
            </a:r>
            <a:r>
              <a:rPr lang="ja-JP" altLang="en-US" sz="2000" dirty="0"/>
              <a:t>が、</a:t>
            </a:r>
            <a:r>
              <a:rPr lang="en-US" altLang="ja-JP" sz="2000" dirty="0"/>
              <a:t>R</a:t>
            </a:r>
            <a:r>
              <a:rPr lang="ja-JP" altLang="en-US" sz="2000" dirty="0"/>
              <a:t>実装がない</a:t>
            </a:r>
          </a:p>
        </p:txBody>
      </p:sp>
      <p:sp>
        <p:nvSpPr>
          <p:cNvPr id="7" name="正方形/長方形 6">
            <a:extLst>
              <a:ext uri="{FF2B5EF4-FFF2-40B4-BE49-F238E27FC236}">
                <a16:creationId xmlns:a16="http://schemas.microsoft.com/office/drawing/2014/main" id="{51C83B21-4B60-4CC3-8B0A-89C85FB162E3}"/>
              </a:ext>
            </a:extLst>
          </p:cNvPr>
          <p:cNvSpPr/>
          <p:nvPr/>
        </p:nvSpPr>
        <p:spPr>
          <a:xfrm>
            <a:off x="0" y="0"/>
            <a:ext cx="2805576"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ちょっと変わった使い方</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1533534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08" y="764704"/>
            <a:ext cx="9025784" cy="47393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正方形/長方形 4"/>
          <p:cNvSpPr/>
          <p:nvPr/>
        </p:nvSpPr>
        <p:spPr>
          <a:xfrm>
            <a:off x="45343" y="6474822"/>
            <a:ext cx="7911033" cy="338554"/>
          </a:xfrm>
          <a:prstGeom prst="rect">
            <a:avLst/>
          </a:prstGeom>
        </p:spPr>
        <p:txBody>
          <a:bodyPr wrap="square">
            <a:spAutoFit/>
          </a:bodyPr>
          <a:lstStyle/>
          <a:p>
            <a:r>
              <a:rPr lang="nb-NO" altLang="ja-JP" sz="1600" dirty="0"/>
              <a:t>Toromei, et al. @KDD 2017 (</a:t>
            </a:r>
            <a:r>
              <a:rPr lang="nb-NO" altLang="ja-JP" sz="1600" dirty="0">
                <a:hlinkClick r:id="rId3"/>
              </a:rPr>
              <a:t>https://arxiv.org/abs/1706.06691</a:t>
            </a:r>
            <a:r>
              <a:rPr lang="nb-NO" altLang="ja-JP" sz="1600" dirty="0"/>
              <a:t> )</a:t>
            </a:r>
          </a:p>
        </p:txBody>
      </p:sp>
      <p:sp>
        <p:nvSpPr>
          <p:cNvPr id="6" name="正方形/長方形 5">
            <a:extLst>
              <a:ext uri="{FF2B5EF4-FFF2-40B4-BE49-F238E27FC236}">
                <a16:creationId xmlns:a16="http://schemas.microsoft.com/office/drawing/2014/main" id="{425353D5-DCF7-418A-8835-52C1AD37579F}"/>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143637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en-US" altLang="ja-JP" b="1" dirty="0">
                <a:effectLst>
                  <a:outerShdw blurRad="38100" dist="38100" dir="2700000" algn="tl">
                    <a:srgbClr val="000000">
                      <a:alpha val="43137"/>
                    </a:srgbClr>
                  </a:outerShdw>
                </a:effectLst>
                <a:latin typeface="+mj-lt"/>
              </a:rPr>
              <a:t>INTERPRETABILITY</a:t>
            </a:r>
            <a:endParaRPr lang="ja-JP" altLang="en-US" dirty="0">
              <a:effectLst>
                <a:outerShdw blurRad="38100" dist="38100" dir="2700000" algn="tl">
                  <a:srgbClr val="000000">
                    <a:alpha val="43137"/>
                  </a:srgbClr>
                </a:outerShdw>
              </a:effectLst>
              <a:latin typeface="+mj-lt"/>
            </a:endParaRPr>
          </a:p>
        </p:txBody>
      </p:sp>
      <p:sp>
        <p:nvSpPr>
          <p:cNvPr id="10" name="コンテンツ プレースホルダー 9"/>
          <p:cNvSpPr>
            <a:spLocks noGrp="1"/>
          </p:cNvSpPr>
          <p:nvPr>
            <p:ph idx="1"/>
          </p:nvPr>
        </p:nvSpPr>
        <p:spPr/>
        <p:txBody>
          <a:bodyPr>
            <a:normAutofit/>
          </a:bodyPr>
          <a:lstStyle/>
          <a:p>
            <a:pPr marL="342900" indent="-342900">
              <a:buFont typeface="Arial" panose="020B0604020202020204" pitchFamily="34" charset="0"/>
              <a:buChar char="•"/>
            </a:pPr>
            <a:r>
              <a:rPr kumimoji="1" lang="ja-JP" altLang="en-US" sz="1400" dirty="0">
                <a:latin typeface="+mj-lt"/>
              </a:rPr>
              <a:t>その入力→出力（予測）は、</a:t>
            </a:r>
            <a:r>
              <a:rPr lang="ja-JP" altLang="en-US" sz="1400" dirty="0">
                <a:latin typeface="+mj-lt"/>
              </a:rPr>
              <a:t>何故</a:t>
            </a:r>
            <a:r>
              <a:rPr lang="en-US" altLang="ja-JP" sz="1400" dirty="0">
                <a:latin typeface="+mj-lt"/>
              </a:rPr>
              <a:t>/</a:t>
            </a:r>
            <a:r>
              <a:rPr lang="ja-JP" altLang="en-US" sz="1400" dirty="0">
                <a:latin typeface="+mj-lt"/>
              </a:rPr>
              <a:t>どうやって</a:t>
            </a:r>
            <a:r>
              <a:rPr kumimoji="1" lang="ja-JP" altLang="en-US" sz="1400" dirty="0">
                <a:latin typeface="+mj-lt"/>
              </a:rPr>
              <a:t>得られたのか？</a:t>
            </a:r>
            <a:endParaRPr kumimoji="1" lang="en-US" altLang="ja-JP" sz="1400" dirty="0">
              <a:latin typeface="+mj-lt"/>
            </a:endParaRPr>
          </a:p>
          <a:p>
            <a:pPr marL="342900" indent="-342900">
              <a:buFont typeface="Arial" panose="020B0604020202020204" pitchFamily="34" charset="0"/>
              <a:buChar char="•"/>
            </a:pPr>
            <a:r>
              <a:rPr lang="ja-JP" altLang="en-US" sz="1400" dirty="0">
                <a:latin typeface="+mj-lt"/>
              </a:rPr>
              <a:t>その入力→出力（予測）は、何を意味しているのか？</a:t>
            </a:r>
          </a:p>
        </p:txBody>
      </p:sp>
      <p:sp>
        <p:nvSpPr>
          <p:cNvPr id="12" name="正方形/長方形 11"/>
          <p:cNvSpPr/>
          <p:nvPr/>
        </p:nvSpPr>
        <p:spPr>
          <a:xfrm>
            <a:off x="36261" y="6577607"/>
            <a:ext cx="7920115" cy="307777"/>
          </a:xfrm>
          <a:prstGeom prst="rect">
            <a:avLst/>
          </a:prstGeom>
        </p:spPr>
        <p:txBody>
          <a:bodyPr wrap="square">
            <a:spAutoFit/>
          </a:bodyPr>
          <a:lstStyle/>
          <a:p>
            <a:r>
              <a:rPr lang="en-US" altLang="ja-JP" sz="1400" dirty="0">
                <a:latin typeface="+mj-lt"/>
              </a:rPr>
              <a:t>Image</a:t>
            </a:r>
            <a:r>
              <a:rPr lang="ja-JP" altLang="en-US" sz="1400" dirty="0">
                <a:latin typeface="+mj-lt"/>
              </a:rPr>
              <a:t> </a:t>
            </a:r>
            <a:r>
              <a:rPr lang="en-US" altLang="ja-JP" sz="1400" dirty="0">
                <a:latin typeface="+mj-lt"/>
              </a:rPr>
              <a:t>from:</a:t>
            </a:r>
            <a:r>
              <a:rPr lang="ja-JP" altLang="en-US" sz="1400" dirty="0">
                <a:latin typeface="+mj-lt"/>
              </a:rPr>
              <a:t> </a:t>
            </a:r>
            <a:r>
              <a:rPr lang="en-US" altLang="ja-JP" sz="1400" u="sng" dirty="0">
                <a:latin typeface="+mj-lt"/>
                <a:hlinkClick r:id="rId3"/>
              </a:rPr>
              <a:t>https://www.youtube.com/watch?v=KIP2N5HZRW8</a:t>
            </a:r>
            <a:endParaRPr lang="ja-JP" altLang="en-US" sz="1400" dirty="0">
              <a:latin typeface="+mj-lt"/>
            </a:endParaRPr>
          </a:p>
        </p:txBody>
      </p:sp>
      <p:sp>
        <p:nvSpPr>
          <p:cNvPr id="7" name="正方形/長方形 6">
            <a:extLst>
              <a:ext uri="{FF2B5EF4-FFF2-40B4-BE49-F238E27FC236}">
                <a16:creationId xmlns:a16="http://schemas.microsoft.com/office/drawing/2014/main" id="{B385C47E-70F5-423F-97FA-F90CD278669C}"/>
              </a:ext>
            </a:extLst>
          </p:cNvPr>
          <p:cNvSpPr/>
          <p:nvPr/>
        </p:nvSpPr>
        <p:spPr>
          <a:xfrm>
            <a:off x="0" y="0"/>
            <a:ext cx="2327881"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予測モデルの解釈性</a:t>
            </a:r>
            <a:endParaRPr lang="en-US" altLang="ja-JP" sz="2000" b="1" dirty="0">
              <a:solidFill>
                <a:schemeClr val="bg1"/>
              </a:solidFill>
              <a:effectLst>
                <a:outerShdw blurRad="38100" dist="38100" dir="2700000" algn="tl">
                  <a:srgbClr val="000000">
                    <a:alpha val="43137"/>
                  </a:srgbClr>
                </a:outerShdw>
              </a:effectLst>
              <a:latin typeface="+mj-lt"/>
            </a:endParaRPr>
          </a:p>
        </p:txBody>
      </p:sp>
      <p:pic>
        <p:nvPicPr>
          <p:cNvPr id="14" name="Picture 2">
            <a:extLst>
              <a:ext uri="{FF2B5EF4-FFF2-40B4-BE49-F238E27FC236}">
                <a16:creationId xmlns:a16="http://schemas.microsoft.com/office/drawing/2014/main" id="{EC762457-BCA1-4E22-AB68-400D39A1E5A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5536" y="2132856"/>
            <a:ext cx="7966218" cy="41764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0932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sharpenSoften amount="-30000"/>
                    </a14:imgEffect>
                  </a14:imgLayer>
                </a14:imgProps>
              </a:ext>
              <a:ext uri="{28A0092B-C50C-407E-A947-70E740481C1C}">
                <a14:useLocalDpi xmlns:a14="http://schemas.microsoft.com/office/drawing/2010/main" val="0"/>
              </a:ext>
            </a:extLst>
          </a:blip>
          <a:srcRect/>
          <a:stretch>
            <a:fillRect/>
          </a:stretch>
        </p:blipFill>
        <p:spPr bwMode="auto">
          <a:xfrm>
            <a:off x="395536" y="2132856"/>
            <a:ext cx="7966218" cy="41764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上矢印 1"/>
          <p:cNvSpPr/>
          <p:nvPr/>
        </p:nvSpPr>
        <p:spPr>
          <a:xfrm>
            <a:off x="7559691" y="3861048"/>
            <a:ext cx="762000" cy="829816"/>
          </a:xfrm>
          <a:prstGeom prst="upArrow">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 name="正方形/長方形 5"/>
          <p:cNvSpPr/>
          <p:nvPr/>
        </p:nvSpPr>
        <p:spPr>
          <a:xfrm>
            <a:off x="7406730" y="4119463"/>
            <a:ext cx="1067921" cy="461665"/>
          </a:xfrm>
          <a:prstGeom prst="rect">
            <a:avLst/>
          </a:prstGeom>
        </p:spPr>
        <p:txBody>
          <a:bodyPr wrap="none">
            <a:spAutoFit/>
          </a:bodyPr>
          <a:lstStyle/>
          <a:p>
            <a:pPr algn="ctr"/>
            <a:r>
              <a:rPr lang="en-US" altLang="ja-JP" sz="24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rPr>
              <a:t>Wants</a:t>
            </a:r>
            <a:endParaRPr lang="ja-JP" altLang="en-US" sz="24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endParaRPr>
          </a:p>
        </p:txBody>
      </p:sp>
      <p:cxnSp>
        <p:nvCxnSpPr>
          <p:cNvPr id="9" name="直線矢印コネクタ 8"/>
          <p:cNvCxnSpPr/>
          <p:nvPr/>
        </p:nvCxnSpPr>
        <p:spPr>
          <a:xfrm flipH="1">
            <a:off x="2935899" y="5625244"/>
            <a:ext cx="720080" cy="0"/>
          </a:xfrm>
          <a:prstGeom prst="straightConnector1">
            <a:avLst/>
          </a:prstGeom>
          <a:ln w="57150">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p:nvPr/>
        </p:nvCxnSpPr>
        <p:spPr>
          <a:xfrm flipH="1" flipV="1">
            <a:off x="2935900" y="5229201"/>
            <a:ext cx="720079" cy="396043"/>
          </a:xfrm>
          <a:prstGeom prst="straightConnector1">
            <a:avLst/>
          </a:prstGeom>
          <a:ln w="57150">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3" name="直線矢印コネクタ 12"/>
          <p:cNvCxnSpPr/>
          <p:nvPr/>
        </p:nvCxnSpPr>
        <p:spPr>
          <a:xfrm flipH="1" flipV="1">
            <a:off x="2935899" y="4797152"/>
            <a:ext cx="720080" cy="828092"/>
          </a:xfrm>
          <a:prstGeom prst="straightConnector1">
            <a:avLst/>
          </a:prstGeom>
          <a:ln w="57150">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6" name="カギ線コネクタ 15"/>
          <p:cNvCxnSpPr>
            <a:stCxn id="6" idx="3"/>
            <a:endCxn id="10" idx="3"/>
          </p:cNvCxnSpPr>
          <p:nvPr/>
        </p:nvCxnSpPr>
        <p:spPr>
          <a:xfrm flipH="1">
            <a:off x="6032243" y="4350296"/>
            <a:ext cx="2442408" cy="1265947"/>
          </a:xfrm>
          <a:prstGeom prst="bentConnector3">
            <a:avLst>
              <a:gd name="adj1" fmla="val -9360"/>
            </a:avLst>
          </a:prstGeom>
          <a:ln w="57150">
            <a:solidFill>
              <a:srgbClr val="FFC000"/>
            </a:solidFill>
            <a:tailEnd type="arrow"/>
          </a:ln>
        </p:spPr>
        <p:style>
          <a:lnRef idx="1">
            <a:schemeClr val="accent1"/>
          </a:lnRef>
          <a:fillRef idx="0">
            <a:schemeClr val="accent1"/>
          </a:fillRef>
          <a:effectRef idx="0">
            <a:schemeClr val="accent1"/>
          </a:effectRef>
          <a:fontRef idx="minor">
            <a:schemeClr val="tx1"/>
          </a:fontRef>
        </p:style>
      </p:cxnSp>
      <p:sp>
        <p:nvSpPr>
          <p:cNvPr id="8" name="タイトル 7"/>
          <p:cNvSpPr>
            <a:spLocks noGrp="1"/>
          </p:cNvSpPr>
          <p:nvPr>
            <p:ph type="title"/>
          </p:nvPr>
        </p:nvSpPr>
        <p:spPr/>
        <p:txBody>
          <a:bodyPr>
            <a:normAutofit/>
          </a:bodyPr>
          <a:lstStyle/>
          <a:p>
            <a:r>
              <a:rPr lang="ja-JP" altLang="en-US" sz="3600" dirty="0"/>
              <a:t>どの変数をどう変えたら予測が変わるか？</a:t>
            </a:r>
          </a:p>
        </p:txBody>
      </p:sp>
      <p:sp>
        <p:nvSpPr>
          <p:cNvPr id="15" name="正方形/長方形 14"/>
          <p:cNvSpPr/>
          <p:nvPr/>
        </p:nvSpPr>
        <p:spPr>
          <a:xfrm>
            <a:off x="36261" y="6525344"/>
            <a:ext cx="7920115" cy="307777"/>
          </a:xfrm>
          <a:prstGeom prst="rect">
            <a:avLst/>
          </a:prstGeom>
        </p:spPr>
        <p:txBody>
          <a:bodyPr wrap="square">
            <a:spAutoFit/>
          </a:bodyPr>
          <a:lstStyle/>
          <a:p>
            <a:r>
              <a:rPr lang="en-US" altLang="ja-JP" sz="1400" dirty="0" err="1">
                <a:latin typeface="+mj-lt"/>
              </a:rPr>
              <a:t>Modfied</a:t>
            </a:r>
            <a:r>
              <a:rPr lang="en-US" altLang="ja-JP" sz="1400" dirty="0">
                <a:latin typeface="+mj-lt"/>
              </a:rPr>
              <a:t> from:</a:t>
            </a:r>
            <a:r>
              <a:rPr lang="ja-JP" altLang="en-US" sz="1400" dirty="0">
                <a:latin typeface="+mj-lt"/>
              </a:rPr>
              <a:t> </a:t>
            </a:r>
            <a:r>
              <a:rPr lang="en-US" altLang="ja-JP" sz="1400" u="sng" dirty="0">
                <a:latin typeface="+mj-lt"/>
                <a:hlinkClick r:id="rId5"/>
              </a:rPr>
              <a:t>https://www.youtube.com/watch?v=KIP2N5HZRW8</a:t>
            </a:r>
            <a:endParaRPr lang="ja-JP" altLang="en-US" sz="1400" dirty="0">
              <a:latin typeface="+mj-lt"/>
            </a:endParaRPr>
          </a:p>
        </p:txBody>
      </p:sp>
      <p:sp>
        <p:nvSpPr>
          <p:cNvPr id="10" name="角丸四角形 9"/>
          <p:cNvSpPr/>
          <p:nvPr/>
        </p:nvSpPr>
        <p:spPr>
          <a:xfrm>
            <a:off x="3655979" y="5427222"/>
            <a:ext cx="2376264" cy="378042"/>
          </a:xfrm>
          <a:prstGeom prst="roundRect">
            <a:avLst/>
          </a:prstGeom>
          <a:solidFill>
            <a:srgbClr val="FF000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Which</a:t>
            </a:r>
            <a:r>
              <a:rPr lang="ja-JP" altLang="en-US"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 </a:t>
            </a:r>
            <a:r>
              <a:rPr lang="en-US" altLang="ja-JP"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&amp;</a:t>
            </a:r>
            <a:r>
              <a:rPr lang="ja-JP" altLang="en-US"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 </a:t>
            </a:r>
            <a:r>
              <a:rPr lang="en-US" altLang="ja-JP" sz="2400" dirty="0">
                <a:effectLst>
                  <a:outerShdw blurRad="38100" dist="38100" dir="2700000" algn="tl">
                    <a:srgbClr val="000000">
                      <a:alpha val="43137"/>
                    </a:srgbClr>
                  </a:outerShdw>
                </a:effectLst>
                <a:latin typeface="HGP創英角ﾎﾟｯﾌﾟ体" panose="040B0A00000000000000" pitchFamily="50" charset="-128"/>
                <a:ea typeface="HGP創英角ﾎﾟｯﾌﾟ体" panose="040B0A00000000000000" pitchFamily="50" charset="-128"/>
              </a:rPr>
              <a:t>How?</a:t>
            </a:r>
          </a:p>
        </p:txBody>
      </p:sp>
      <p:sp>
        <p:nvSpPr>
          <p:cNvPr id="14" name="正方形/長方形 13">
            <a:extLst>
              <a:ext uri="{FF2B5EF4-FFF2-40B4-BE49-F238E27FC236}">
                <a16:creationId xmlns:a16="http://schemas.microsoft.com/office/drawing/2014/main" id="{16FA4C54-FE94-47E0-9EC5-B3E805C83C28}"/>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
        <p:nvSpPr>
          <p:cNvPr id="17" name="コンテンツ プレースホルダー 9">
            <a:extLst>
              <a:ext uri="{FF2B5EF4-FFF2-40B4-BE49-F238E27FC236}">
                <a16:creationId xmlns:a16="http://schemas.microsoft.com/office/drawing/2014/main" id="{E0AE9EBB-0E6B-4BE8-9A92-A3AE5E8E7BD0}"/>
              </a:ext>
            </a:extLst>
          </p:cNvPr>
          <p:cNvSpPr txBox="1">
            <a:spLocks/>
          </p:cNvSpPr>
          <p:nvPr/>
        </p:nvSpPr>
        <p:spPr>
          <a:xfrm>
            <a:off x="475456" y="1517957"/>
            <a:ext cx="7480920" cy="614899"/>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kumimoji="1"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kumimoji="1"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kumimoji="1"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kumimoji="1"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kumimoji="1"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kumimoji="1" sz="1300" kern="1200">
                <a:solidFill>
                  <a:schemeClr val="tx1"/>
                </a:solidFill>
                <a:latin typeface="+mn-lt"/>
                <a:ea typeface="+mn-ea"/>
                <a:cs typeface="+mn-cs"/>
              </a:defRPr>
            </a:lvl9pPr>
          </a:lstStyle>
          <a:p>
            <a:pPr marL="342900" indent="-342900"/>
            <a:r>
              <a:rPr lang="ja-JP" altLang="en-US" sz="1400" dirty="0">
                <a:latin typeface="+mj-lt"/>
              </a:rPr>
              <a:t>個別事例の予測結果から、改善案を逆算し提案する</a:t>
            </a:r>
          </a:p>
        </p:txBody>
      </p:sp>
    </p:spTree>
    <p:extLst>
      <p:ext uri="{BB962C8B-B14F-4D97-AF65-F5344CB8AC3E}">
        <p14:creationId xmlns:p14="http://schemas.microsoft.com/office/powerpoint/2010/main" val="40751282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273" y="1215186"/>
            <a:ext cx="9067454" cy="47340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タイトル 1"/>
          <p:cNvSpPr>
            <a:spLocks noGrp="1"/>
          </p:cNvSpPr>
          <p:nvPr>
            <p:ph type="title"/>
          </p:nvPr>
        </p:nvSpPr>
        <p:spPr/>
        <p:txBody>
          <a:bodyPr>
            <a:normAutofit/>
          </a:bodyPr>
          <a:lstStyle/>
          <a:p>
            <a:r>
              <a:rPr kumimoji="1" lang="ja-JP" altLang="en-US" sz="3600" dirty="0"/>
              <a:t>論文中の適用例</a:t>
            </a:r>
          </a:p>
        </p:txBody>
      </p:sp>
      <p:sp>
        <p:nvSpPr>
          <p:cNvPr id="5" name="正方形/長方形 4">
            <a:extLst>
              <a:ext uri="{FF2B5EF4-FFF2-40B4-BE49-F238E27FC236}">
                <a16:creationId xmlns:a16="http://schemas.microsoft.com/office/drawing/2014/main" id="{3E183ED7-216F-4964-AB82-B648C3D12979}"/>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1723964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350168"/>
            <a:ext cx="8229600" cy="990600"/>
          </a:xfrm>
        </p:spPr>
        <p:txBody>
          <a:bodyPr>
            <a:normAutofit/>
          </a:bodyPr>
          <a:lstStyle/>
          <a:p>
            <a:r>
              <a:rPr lang="ja-JP" altLang="en-US" sz="3600" dirty="0"/>
              <a:t>アイデア ＝ 予測結果を変えたい</a:t>
            </a:r>
            <a:endParaRPr kumimoji="1" lang="ja-JP" altLang="en-US" sz="3600" dirty="0"/>
          </a:p>
        </p:txBody>
      </p:sp>
      <p:sp>
        <p:nvSpPr>
          <p:cNvPr id="3" name="円/楕円 2"/>
          <p:cNvSpPr/>
          <p:nvPr/>
        </p:nvSpPr>
        <p:spPr>
          <a:xfrm>
            <a:off x="1763688" y="2924944"/>
            <a:ext cx="5616624" cy="20882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200" dirty="0">
                <a:effectLst>
                  <a:outerShdw blurRad="38100" dist="38100" dir="2700000" algn="tl">
                    <a:srgbClr val="000000">
                      <a:alpha val="43137"/>
                    </a:srgbClr>
                  </a:outerShdw>
                </a:effectLst>
              </a:rPr>
              <a:t>? X&lt;10</a:t>
            </a:r>
            <a:endParaRPr kumimoji="1" lang="ja-JP" altLang="en-US" sz="7200" dirty="0">
              <a:effectLst>
                <a:outerShdw blurRad="38100" dist="38100" dir="2700000" algn="tl">
                  <a:srgbClr val="000000">
                    <a:alpha val="43137"/>
                  </a:srgbClr>
                </a:outerShdw>
              </a:effectLst>
            </a:endParaRPr>
          </a:p>
        </p:txBody>
      </p:sp>
      <p:sp>
        <p:nvSpPr>
          <p:cNvPr id="4" name="正方形/長方形 3"/>
          <p:cNvSpPr/>
          <p:nvPr/>
        </p:nvSpPr>
        <p:spPr>
          <a:xfrm>
            <a:off x="323528" y="5733256"/>
            <a:ext cx="331236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effectLst>
                  <a:outerShdw blurRad="38100" dist="38100" dir="2700000" algn="tl">
                    <a:srgbClr val="000000">
                      <a:alpha val="43137"/>
                    </a:srgbClr>
                  </a:outerShdw>
                </a:effectLst>
              </a:rPr>
              <a:t>Class= POSITIVE</a:t>
            </a:r>
            <a:endParaRPr kumimoji="1" lang="ja-JP" altLang="en-US" sz="2800" dirty="0">
              <a:effectLst>
                <a:outerShdw blurRad="38100" dist="38100" dir="2700000" algn="tl">
                  <a:srgbClr val="000000">
                    <a:alpha val="43137"/>
                  </a:srgbClr>
                </a:outerShdw>
              </a:effectLst>
            </a:endParaRPr>
          </a:p>
        </p:txBody>
      </p:sp>
      <p:sp>
        <p:nvSpPr>
          <p:cNvPr id="8" name="正方形/長方形 7"/>
          <p:cNvSpPr/>
          <p:nvPr/>
        </p:nvSpPr>
        <p:spPr>
          <a:xfrm>
            <a:off x="5508104" y="5733256"/>
            <a:ext cx="3312368" cy="792088"/>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effectLst>
                  <a:outerShdw blurRad="38100" dist="38100" dir="2700000" algn="tl">
                    <a:srgbClr val="000000">
                      <a:alpha val="43137"/>
                    </a:srgbClr>
                  </a:outerShdw>
                </a:effectLst>
              </a:rPr>
              <a:t>Class= NEGATIVE</a:t>
            </a:r>
            <a:endParaRPr kumimoji="1" lang="ja-JP" altLang="en-US" sz="2800" dirty="0">
              <a:effectLst>
                <a:outerShdw blurRad="38100" dist="38100" dir="2700000" algn="tl">
                  <a:srgbClr val="000000">
                    <a:alpha val="43137"/>
                  </a:srgbClr>
                </a:outerShdw>
              </a:effectLst>
            </a:endParaRPr>
          </a:p>
        </p:txBody>
      </p:sp>
      <p:cxnSp>
        <p:nvCxnSpPr>
          <p:cNvPr id="9" name="直線矢印コネクタ 8"/>
          <p:cNvCxnSpPr>
            <a:stCxn id="3" idx="3"/>
            <a:endCxn id="4" idx="0"/>
          </p:cNvCxnSpPr>
          <p:nvPr/>
        </p:nvCxnSpPr>
        <p:spPr>
          <a:xfrm flipH="1">
            <a:off x="1979712" y="4707362"/>
            <a:ext cx="606512" cy="1025894"/>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cxnSp>
        <p:nvCxnSpPr>
          <p:cNvPr id="12" name="直線矢印コネクタ 11"/>
          <p:cNvCxnSpPr>
            <a:stCxn id="3" idx="5"/>
            <a:endCxn id="8" idx="0"/>
          </p:cNvCxnSpPr>
          <p:nvPr/>
        </p:nvCxnSpPr>
        <p:spPr>
          <a:xfrm>
            <a:off x="6557776" y="4707362"/>
            <a:ext cx="606512" cy="1025894"/>
          </a:xfrm>
          <a:prstGeom prst="straightConnector1">
            <a:avLst/>
          </a:prstGeom>
          <a:ln w="571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5" name="角丸四角形 14"/>
          <p:cNvSpPr/>
          <p:nvPr/>
        </p:nvSpPr>
        <p:spPr>
          <a:xfrm>
            <a:off x="2699792" y="1448165"/>
            <a:ext cx="3744416" cy="792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400" dirty="0">
                <a:effectLst>
                  <a:outerShdw blurRad="38100" dist="38100" dir="2700000" algn="tl">
                    <a:srgbClr val="000000">
                      <a:alpha val="43137"/>
                    </a:srgbClr>
                  </a:outerShdw>
                </a:effectLst>
              </a:rPr>
              <a:t>X=11</a:t>
            </a:r>
            <a:endParaRPr kumimoji="1" lang="ja-JP" altLang="en-US" sz="5400" dirty="0">
              <a:effectLst>
                <a:outerShdw blurRad="38100" dist="38100" dir="2700000" algn="tl">
                  <a:srgbClr val="000000">
                    <a:alpha val="43137"/>
                  </a:srgbClr>
                </a:outerShdw>
              </a:effectLst>
            </a:endParaRPr>
          </a:p>
        </p:txBody>
      </p:sp>
      <p:cxnSp>
        <p:nvCxnSpPr>
          <p:cNvPr id="16" name="直線矢印コネクタ 15"/>
          <p:cNvCxnSpPr>
            <a:stCxn id="15" idx="2"/>
            <a:endCxn id="3" idx="0"/>
          </p:cNvCxnSpPr>
          <p:nvPr/>
        </p:nvCxnSpPr>
        <p:spPr>
          <a:xfrm>
            <a:off x="4572000" y="2240253"/>
            <a:ext cx="0" cy="684691"/>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1691680" y="4869160"/>
            <a:ext cx="1182576" cy="523220"/>
          </a:xfrm>
          <a:prstGeom prst="rect">
            <a:avLst/>
          </a:prstGeom>
          <a:solidFill>
            <a:schemeClr val="bg1"/>
          </a:solidFill>
        </p:spPr>
        <p:txBody>
          <a:bodyPr wrap="square" rtlCol="0">
            <a:spAutoFit/>
          </a:bodyPr>
          <a:lstStyle/>
          <a:p>
            <a:pPr algn="ctr"/>
            <a:r>
              <a:rPr kumimoji="1" lang="en-US" altLang="ja-JP" sz="2800" b="1" dirty="0"/>
              <a:t>YES</a:t>
            </a:r>
          </a:p>
        </p:txBody>
      </p:sp>
      <p:sp>
        <p:nvSpPr>
          <p:cNvPr id="22" name="テキスト ボックス 21"/>
          <p:cNvSpPr txBox="1"/>
          <p:nvPr/>
        </p:nvSpPr>
        <p:spPr>
          <a:xfrm>
            <a:off x="6212960" y="4869160"/>
            <a:ext cx="1182576" cy="523220"/>
          </a:xfrm>
          <a:prstGeom prst="rect">
            <a:avLst/>
          </a:prstGeom>
          <a:solidFill>
            <a:schemeClr val="bg1"/>
          </a:solidFill>
        </p:spPr>
        <p:txBody>
          <a:bodyPr wrap="square" rtlCol="0">
            <a:spAutoFit/>
          </a:bodyPr>
          <a:lstStyle/>
          <a:p>
            <a:pPr algn="ctr"/>
            <a:r>
              <a:rPr kumimoji="1" lang="en-US" altLang="ja-JP" sz="2800" b="1" dirty="0">
                <a:solidFill>
                  <a:srgbClr val="FF0000"/>
                </a:solidFill>
              </a:rPr>
              <a:t>NO</a:t>
            </a:r>
          </a:p>
        </p:txBody>
      </p:sp>
      <p:sp>
        <p:nvSpPr>
          <p:cNvPr id="13" name="正方形/長方形 12">
            <a:extLst>
              <a:ext uri="{FF2B5EF4-FFF2-40B4-BE49-F238E27FC236}">
                <a16:creationId xmlns:a16="http://schemas.microsoft.com/office/drawing/2014/main" id="{07CCD8A4-DBF4-418E-A9F2-9DFDE1F0573B}"/>
              </a:ext>
            </a:extLst>
          </p:cNvPr>
          <p:cNvSpPr/>
          <p:nvPr/>
        </p:nvSpPr>
        <p:spPr>
          <a:xfrm>
            <a:off x="5364088" y="2924944"/>
            <a:ext cx="1952137" cy="307777"/>
          </a:xfrm>
          <a:prstGeom prst="rect">
            <a:avLst/>
          </a:prstGeom>
          <a:solidFill>
            <a:schemeClr val="bg1"/>
          </a:solidFill>
        </p:spPr>
        <p:txBody>
          <a:bodyPr wrap="none">
            <a:spAutoFit/>
          </a:bodyPr>
          <a:lstStyle/>
          <a:p>
            <a:r>
              <a:rPr kumimoji="1" lang="en-US" altLang="ja-JP" sz="1400" b="1" dirty="0">
                <a:solidFill>
                  <a:srgbClr val="0070C0"/>
                </a:solidFill>
              </a:rPr>
              <a:t>Decision boundary</a:t>
            </a:r>
          </a:p>
        </p:txBody>
      </p:sp>
      <p:sp>
        <p:nvSpPr>
          <p:cNvPr id="14" name="正方形/長方形 13">
            <a:extLst>
              <a:ext uri="{FF2B5EF4-FFF2-40B4-BE49-F238E27FC236}">
                <a16:creationId xmlns:a16="http://schemas.microsoft.com/office/drawing/2014/main" id="{987665AA-C9B8-4AD6-BCED-BF9BEB834A41}"/>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1076331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350168"/>
            <a:ext cx="8229600" cy="990600"/>
          </a:xfrm>
        </p:spPr>
        <p:txBody>
          <a:bodyPr>
            <a:normAutofit/>
          </a:bodyPr>
          <a:lstStyle/>
          <a:p>
            <a:r>
              <a:rPr lang="ja-JP" altLang="en-US" sz="3600" dirty="0"/>
              <a:t>アイデア ＝ 予測結果を変えたい</a:t>
            </a:r>
            <a:endParaRPr kumimoji="1" lang="ja-JP" altLang="en-US" sz="3600" dirty="0"/>
          </a:p>
        </p:txBody>
      </p:sp>
      <p:sp>
        <p:nvSpPr>
          <p:cNvPr id="3" name="円/楕円 2"/>
          <p:cNvSpPr/>
          <p:nvPr/>
        </p:nvSpPr>
        <p:spPr>
          <a:xfrm>
            <a:off x="1763688" y="2924944"/>
            <a:ext cx="5616624" cy="20882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7200" dirty="0">
                <a:effectLst>
                  <a:outerShdw blurRad="38100" dist="38100" dir="2700000" algn="tl">
                    <a:srgbClr val="000000">
                      <a:alpha val="43137"/>
                    </a:srgbClr>
                  </a:outerShdw>
                </a:effectLst>
              </a:rPr>
              <a:t>? X&lt;10</a:t>
            </a:r>
            <a:endParaRPr kumimoji="1" lang="ja-JP" altLang="en-US" sz="7200" dirty="0">
              <a:effectLst>
                <a:outerShdw blurRad="38100" dist="38100" dir="2700000" algn="tl">
                  <a:srgbClr val="000000">
                    <a:alpha val="43137"/>
                  </a:srgbClr>
                </a:outerShdw>
              </a:effectLst>
            </a:endParaRPr>
          </a:p>
        </p:txBody>
      </p:sp>
      <p:sp>
        <p:nvSpPr>
          <p:cNvPr id="4" name="正方形/長方形 3"/>
          <p:cNvSpPr/>
          <p:nvPr/>
        </p:nvSpPr>
        <p:spPr>
          <a:xfrm>
            <a:off x="323528" y="5733256"/>
            <a:ext cx="3312368" cy="792088"/>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solidFill>
                  <a:srgbClr val="002060"/>
                </a:solidFill>
                <a:effectLst>
                  <a:outerShdw blurRad="38100" dist="38100" dir="2700000" algn="tl">
                    <a:srgbClr val="000000">
                      <a:alpha val="43137"/>
                    </a:srgbClr>
                  </a:outerShdw>
                </a:effectLst>
              </a:rPr>
              <a:t>Class= POSITIVE</a:t>
            </a:r>
            <a:endParaRPr kumimoji="1" lang="ja-JP" altLang="en-US" sz="2800" dirty="0">
              <a:solidFill>
                <a:srgbClr val="002060"/>
              </a:solidFill>
              <a:effectLst>
                <a:outerShdw blurRad="38100" dist="38100" dir="2700000" algn="tl">
                  <a:srgbClr val="000000">
                    <a:alpha val="43137"/>
                  </a:srgbClr>
                </a:outerShdw>
              </a:effectLst>
            </a:endParaRPr>
          </a:p>
        </p:txBody>
      </p:sp>
      <p:sp>
        <p:nvSpPr>
          <p:cNvPr id="8" name="正方形/長方形 7"/>
          <p:cNvSpPr/>
          <p:nvPr/>
        </p:nvSpPr>
        <p:spPr>
          <a:xfrm>
            <a:off x="5508104" y="5733256"/>
            <a:ext cx="3312368"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800" dirty="0">
                <a:effectLst>
                  <a:outerShdw blurRad="38100" dist="38100" dir="2700000" algn="tl">
                    <a:srgbClr val="000000">
                      <a:alpha val="43137"/>
                    </a:srgbClr>
                  </a:outerShdw>
                </a:effectLst>
              </a:rPr>
              <a:t>Class= NEGATIVE</a:t>
            </a:r>
            <a:endParaRPr kumimoji="1" lang="ja-JP" altLang="en-US" sz="2800" dirty="0">
              <a:effectLst>
                <a:outerShdw blurRad="38100" dist="38100" dir="2700000" algn="tl">
                  <a:srgbClr val="000000">
                    <a:alpha val="43137"/>
                  </a:srgbClr>
                </a:outerShdw>
              </a:effectLst>
            </a:endParaRPr>
          </a:p>
        </p:txBody>
      </p:sp>
      <p:cxnSp>
        <p:nvCxnSpPr>
          <p:cNvPr id="9" name="直線矢印コネクタ 8"/>
          <p:cNvCxnSpPr>
            <a:stCxn id="3" idx="3"/>
            <a:endCxn id="4" idx="0"/>
          </p:cNvCxnSpPr>
          <p:nvPr/>
        </p:nvCxnSpPr>
        <p:spPr>
          <a:xfrm flipH="1">
            <a:off x="1979712" y="4707362"/>
            <a:ext cx="606512" cy="1025894"/>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cxnSp>
        <p:nvCxnSpPr>
          <p:cNvPr id="12" name="直線矢印コネクタ 11"/>
          <p:cNvCxnSpPr>
            <a:stCxn id="3" idx="5"/>
            <a:endCxn id="8" idx="0"/>
          </p:cNvCxnSpPr>
          <p:nvPr/>
        </p:nvCxnSpPr>
        <p:spPr>
          <a:xfrm>
            <a:off x="6557776" y="4707362"/>
            <a:ext cx="606512" cy="1025894"/>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sp>
        <p:nvSpPr>
          <p:cNvPr id="15" name="角丸四角形 14"/>
          <p:cNvSpPr/>
          <p:nvPr/>
        </p:nvSpPr>
        <p:spPr>
          <a:xfrm>
            <a:off x="2699792" y="1448165"/>
            <a:ext cx="3744416" cy="7920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5400" dirty="0">
                <a:solidFill>
                  <a:schemeClr val="bg1"/>
                </a:solidFill>
                <a:effectLst>
                  <a:outerShdw blurRad="38100" dist="38100" dir="2700000" algn="tl">
                    <a:srgbClr val="000000">
                      <a:alpha val="43137"/>
                    </a:srgbClr>
                  </a:outerShdw>
                </a:effectLst>
              </a:rPr>
              <a:t>X</a:t>
            </a:r>
            <a:r>
              <a:rPr lang="en-US" altLang="ja-JP" sz="5400" dirty="0">
                <a:effectLst>
                  <a:outerShdw blurRad="38100" dist="38100" dir="2700000" algn="tl">
                    <a:srgbClr val="000000">
                      <a:alpha val="43137"/>
                    </a:srgbClr>
                  </a:outerShdw>
                </a:effectLst>
              </a:rPr>
              <a:t>=11</a:t>
            </a:r>
            <a:r>
              <a:rPr lang="ja-JP" altLang="en-US" sz="5400" b="1" dirty="0">
                <a:solidFill>
                  <a:srgbClr val="FFFF00"/>
                </a:solidFill>
                <a:effectLst>
                  <a:outerShdw blurRad="38100" dist="38100" dir="2700000" algn="tl">
                    <a:srgbClr val="000000">
                      <a:alpha val="43137"/>
                    </a:srgbClr>
                  </a:outerShdw>
                </a:effectLst>
                <a:latin typeface="Arial Black" panose="020B0A04020102020204" pitchFamily="34" charset="0"/>
              </a:rPr>
              <a:t>－</a:t>
            </a:r>
            <a:r>
              <a:rPr lang="en-US" altLang="ja-JP" sz="5400" b="1" dirty="0">
                <a:solidFill>
                  <a:srgbClr val="FFFF00"/>
                </a:solidFill>
                <a:effectLst>
                  <a:outerShdw blurRad="38100" dist="38100" dir="2700000" algn="tl">
                    <a:srgbClr val="000000">
                      <a:alpha val="43137"/>
                    </a:srgbClr>
                  </a:outerShdw>
                </a:effectLst>
              </a:rPr>
              <a:t>2</a:t>
            </a:r>
            <a:endParaRPr kumimoji="1" lang="ja-JP" altLang="en-US" sz="5400" b="1" dirty="0">
              <a:solidFill>
                <a:srgbClr val="FFFF00"/>
              </a:solidFill>
              <a:effectLst>
                <a:outerShdw blurRad="38100" dist="38100" dir="2700000" algn="tl">
                  <a:srgbClr val="000000">
                    <a:alpha val="43137"/>
                  </a:srgbClr>
                </a:outerShdw>
              </a:effectLst>
            </a:endParaRPr>
          </a:p>
        </p:txBody>
      </p:sp>
      <p:cxnSp>
        <p:nvCxnSpPr>
          <p:cNvPr id="16" name="直線矢印コネクタ 15"/>
          <p:cNvCxnSpPr>
            <a:stCxn id="15" idx="2"/>
            <a:endCxn id="3" idx="0"/>
          </p:cNvCxnSpPr>
          <p:nvPr/>
        </p:nvCxnSpPr>
        <p:spPr>
          <a:xfrm>
            <a:off x="4572000" y="2240253"/>
            <a:ext cx="0" cy="684691"/>
          </a:xfrm>
          <a:prstGeom prst="straightConnector1">
            <a:avLst/>
          </a:prstGeom>
          <a:ln w="57150">
            <a:solidFill>
              <a:schemeClr val="accent4"/>
            </a:solidFill>
            <a:tailEnd type="arrow"/>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1691680" y="4869160"/>
            <a:ext cx="1182576" cy="523220"/>
          </a:xfrm>
          <a:prstGeom prst="rect">
            <a:avLst/>
          </a:prstGeom>
          <a:solidFill>
            <a:schemeClr val="bg1"/>
          </a:solidFill>
        </p:spPr>
        <p:txBody>
          <a:bodyPr wrap="square" rtlCol="0">
            <a:spAutoFit/>
          </a:bodyPr>
          <a:lstStyle/>
          <a:p>
            <a:pPr algn="ctr"/>
            <a:r>
              <a:rPr kumimoji="1" lang="en-US" altLang="ja-JP" sz="2800" b="1" dirty="0"/>
              <a:t>YES</a:t>
            </a:r>
          </a:p>
        </p:txBody>
      </p:sp>
      <p:sp>
        <p:nvSpPr>
          <p:cNvPr id="22" name="テキスト ボックス 21"/>
          <p:cNvSpPr txBox="1"/>
          <p:nvPr/>
        </p:nvSpPr>
        <p:spPr>
          <a:xfrm>
            <a:off x="6212960" y="4869160"/>
            <a:ext cx="1182576" cy="523220"/>
          </a:xfrm>
          <a:prstGeom prst="rect">
            <a:avLst/>
          </a:prstGeom>
          <a:solidFill>
            <a:schemeClr val="bg1"/>
          </a:solidFill>
        </p:spPr>
        <p:txBody>
          <a:bodyPr wrap="square" rtlCol="0">
            <a:spAutoFit/>
          </a:bodyPr>
          <a:lstStyle/>
          <a:p>
            <a:pPr algn="ctr"/>
            <a:r>
              <a:rPr kumimoji="1" lang="en-US" altLang="ja-JP" sz="2800" b="1" dirty="0"/>
              <a:t>NO</a:t>
            </a:r>
          </a:p>
        </p:txBody>
      </p:sp>
      <p:sp>
        <p:nvSpPr>
          <p:cNvPr id="13" name="上矢印 12"/>
          <p:cNvSpPr/>
          <p:nvPr/>
        </p:nvSpPr>
        <p:spPr>
          <a:xfrm rot="16200000">
            <a:off x="4191000" y="5496272"/>
            <a:ext cx="762000" cy="1296144"/>
          </a:xfrm>
          <a:prstGeom prst="upArrow">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4" name="正方形/長方形 13"/>
          <p:cNvSpPr/>
          <p:nvPr/>
        </p:nvSpPr>
        <p:spPr>
          <a:xfrm>
            <a:off x="4139952" y="5919663"/>
            <a:ext cx="1067921" cy="461665"/>
          </a:xfrm>
          <a:prstGeom prst="rect">
            <a:avLst/>
          </a:prstGeom>
        </p:spPr>
        <p:txBody>
          <a:bodyPr wrap="none">
            <a:spAutoFit/>
          </a:bodyPr>
          <a:lstStyle/>
          <a:p>
            <a:pPr algn="ctr"/>
            <a:r>
              <a:rPr lang="en-US" altLang="ja-JP" sz="24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rPr>
              <a:t>Wants</a:t>
            </a:r>
            <a:endParaRPr lang="ja-JP" altLang="en-US" sz="24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endParaRPr>
          </a:p>
        </p:txBody>
      </p:sp>
      <p:sp>
        <p:nvSpPr>
          <p:cNvPr id="19" name="正方形/長方形 18">
            <a:extLst>
              <a:ext uri="{FF2B5EF4-FFF2-40B4-BE49-F238E27FC236}">
                <a16:creationId xmlns:a16="http://schemas.microsoft.com/office/drawing/2014/main" id="{CF9CA42A-385B-41AD-8923-293D6CE10C6A}"/>
              </a:ext>
            </a:extLst>
          </p:cNvPr>
          <p:cNvSpPr/>
          <p:nvPr/>
        </p:nvSpPr>
        <p:spPr>
          <a:xfrm>
            <a:off x="5364088" y="2924944"/>
            <a:ext cx="1952137" cy="307777"/>
          </a:xfrm>
          <a:prstGeom prst="rect">
            <a:avLst/>
          </a:prstGeom>
          <a:solidFill>
            <a:schemeClr val="bg1"/>
          </a:solidFill>
        </p:spPr>
        <p:txBody>
          <a:bodyPr wrap="none">
            <a:spAutoFit/>
          </a:bodyPr>
          <a:lstStyle/>
          <a:p>
            <a:r>
              <a:rPr kumimoji="1" lang="en-US" altLang="ja-JP" sz="1400" b="1" dirty="0">
                <a:solidFill>
                  <a:srgbClr val="0070C0"/>
                </a:solidFill>
              </a:rPr>
              <a:t>Decision boundary</a:t>
            </a:r>
          </a:p>
        </p:txBody>
      </p:sp>
      <p:sp>
        <p:nvSpPr>
          <p:cNvPr id="7" name="矢印: 上 6">
            <a:extLst>
              <a:ext uri="{FF2B5EF4-FFF2-40B4-BE49-F238E27FC236}">
                <a16:creationId xmlns:a16="http://schemas.microsoft.com/office/drawing/2014/main" id="{78E753E3-1272-4FE7-8B66-F82EC3C5906D}"/>
              </a:ext>
            </a:extLst>
          </p:cNvPr>
          <p:cNvSpPr/>
          <p:nvPr/>
        </p:nvSpPr>
        <p:spPr>
          <a:xfrm>
            <a:off x="4386423" y="2132857"/>
            <a:ext cx="515170" cy="3816424"/>
          </a:xfrm>
          <a:prstGeom prst="upArrow">
            <a:avLst>
              <a:gd name="adj1" fmla="val 36772"/>
              <a:gd name="adj2" fmla="val 77731"/>
            </a:avLst>
          </a:prstGeom>
          <a:solidFill>
            <a:srgbClr val="FFFF00"/>
          </a:solidFill>
          <a:ln>
            <a:solidFill>
              <a:srgbClr val="FFC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497E07C4-03FE-4443-B807-74DA640E6EAC}"/>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2217288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図 2"/>
          <p:cNvPicPr>
            <a:picLocks noChangeAspect="1"/>
          </p:cNvPicPr>
          <p:nvPr/>
        </p:nvPicPr>
        <p:blipFill>
          <a:blip r:embed="rId3" cstate="print">
            <a:extLst>
              <a:ext uri="{28A0092B-C50C-407E-A947-70E740481C1C}">
                <a14:useLocalDpi xmlns:a14="http://schemas.microsoft.com/office/drawing/2010/main" val="0"/>
              </a:ext>
            </a:extLst>
          </a:blip>
          <a:srcRect t="7494" b="14983"/>
          <a:stretch>
            <a:fillRect/>
          </a:stretch>
        </p:blipFill>
        <p:spPr bwMode="auto">
          <a:xfrm>
            <a:off x="5210559" y="4537822"/>
            <a:ext cx="3786253" cy="1987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Genus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69136" y="3140968"/>
            <a:ext cx="3240360" cy="2003132"/>
          </a:xfrm>
          <a:prstGeom prst="rect">
            <a:avLst/>
          </a:prstGeom>
          <a:noFill/>
          <a:extLst>
            <a:ext uri="{909E8E84-426E-40DD-AFC4-6F175D3DCCD1}">
              <a14:hiddenFill xmlns:a14="http://schemas.microsoft.com/office/drawing/2010/main">
                <a:solidFill>
                  <a:srgbClr val="FFFFFF"/>
                </a:solidFill>
              </a14:hiddenFill>
            </a:ext>
          </a:extLst>
        </p:spPr>
      </p:pic>
      <p:sp>
        <p:nvSpPr>
          <p:cNvPr id="99331" name="Rectangle 3"/>
          <p:cNvSpPr>
            <a:spLocks noGrp="1" noChangeArrowheads="1"/>
          </p:cNvSpPr>
          <p:nvPr>
            <p:ph idx="1"/>
          </p:nvPr>
        </p:nvSpPr>
        <p:spPr>
          <a:xfrm>
            <a:off x="358321" y="548680"/>
            <a:ext cx="8496944" cy="2354384"/>
          </a:xfrm>
        </p:spPr>
        <p:txBody>
          <a:bodyPr>
            <a:noAutofit/>
          </a:bodyPr>
          <a:lstStyle/>
          <a:p>
            <a:pPr>
              <a:spcBef>
                <a:spcPct val="30000"/>
              </a:spcBef>
              <a:buNone/>
            </a:pPr>
            <a:r>
              <a:rPr lang="ja-JP" altLang="en-US" sz="2000" b="1" dirty="0">
                <a:solidFill>
                  <a:schemeClr val="tx2"/>
                </a:solidFill>
                <a:latin typeface="+mn-lt"/>
              </a:rPr>
              <a:t>誰？</a:t>
            </a:r>
          </a:p>
          <a:p>
            <a:pPr>
              <a:spcBef>
                <a:spcPct val="30000"/>
              </a:spcBef>
            </a:pPr>
            <a:r>
              <a:rPr lang="ja-JP" altLang="en-US" sz="2000" dirty="0"/>
              <a:t>臨床検査事業 </a:t>
            </a:r>
            <a:r>
              <a:rPr lang="ja-JP" altLang="en-US" sz="2000" dirty="0">
                <a:latin typeface="+mn-lt"/>
              </a:rPr>
              <a:t>の なかのひと</a:t>
            </a:r>
            <a:endParaRPr lang="en-US" altLang="ja-JP" sz="2000" dirty="0">
              <a:latin typeface="+mn-lt"/>
            </a:endParaRPr>
          </a:p>
          <a:p>
            <a:pPr lvl="5">
              <a:spcBef>
                <a:spcPct val="30000"/>
              </a:spcBef>
            </a:pPr>
            <a:endParaRPr lang="ja-JP" altLang="en-US" sz="900" dirty="0">
              <a:latin typeface="+mn-lt"/>
            </a:endParaRPr>
          </a:p>
          <a:p>
            <a:pPr>
              <a:spcBef>
                <a:spcPct val="30000"/>
              </a:spcBef>
              <a:buNone/>
            </a:pPr>
            <a:r>
              <a:rPr lang="ja-JP" altLang="en-US" sz="2000" b="1" dirty="0">
                <a:solidFill>
                  <a:schemeClr val="tx2"/>
                </a:solidFill>
                <a:latin typeface="+mn-lt"/>
              </a:rPr>
              <a:t>専門？</a:t>
            </a:r>
          </a:p>
          <a:p>
            <a:pPr>
              <a:spcBef>
                <a:spcPct val="30000"/>
              </a:spcBef>
            </a:pPr>
            <a:r>
              <a:rPr lang="ja-JP" altLang="en-US" sz="2000" dirty="0"/>
              <a:t>生態学／環境政策科学　　→　　臨床検査／医療情報学／疫学</a:t>
            </a:r>
          </a:p>
          <a:p>
            <a:pPr>
              <a:spcBef>
                <a:spcPct val="30000"/>
              </a:spcBef>
            </a:pPr>
            <a:r>
              <a:rPr lang="ja-JP" altLang="en-US" sz="2000" dirty="0">
                <a:latin typeface="+mn-lt"/>
              </a:rPr>
              <a:t>シミュレーション／数理モデリング</a:t>
            </a:r>
            <a:r>
              <a:rPr lang="ja-JP" altLang="en-US" sz="2000" dirty="0"/>
              <a:t>／データ分析</a:t>
            </a:r>
            <a:endParaRPr lang="ja-JP" altLang="en-US" sz="2000" dirty="0">
              <a:latin typeface="+mn-lt"/>
            </a:endParaRPr>
          </a:p>
        </p:txBody>
      </p:sp>
      <p:grpSp>
        <p:nvGrpSpPr>
          <p:cNvPr id="5" name="Group 2"/>
          <p:cNvGrpSpPr>
            <a:grpSpLocks/>
          </p:cNvGrpSpPr>
          <p:nvPr/>
        </p:nvGrpSpPr>
        <p:grpSpPr bwMode="auto">
          <a:xfrm>
            <a:off x="1979712" y="4537822"/>
            <a:ext cx="2483065" cy="1923299"/>
            <a:chOff x="5585760" y="3500639"/>
            <a:chExt cx="4326933" cy="3399817"/>
          </a:xfrm>
        </p:grpSpPr>
        <p:pic>
          <p:nvPicPr>
            <p:cNvPr id="6" name="Picture 3"/>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585760" y="3500639"/>
              <a:ext cx="4218120" cy="3342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7" name="Group 4"/>
            <p:cNvGrpSpPr>
              <a:grpSpLocks/>
            </p:cNvGrpSpPr>
            <p:nvPr/>
          </p:nvGrpSpPr>
          <p:grpSpPr bwMode="auto">
            <a:xfrm>
              <a:off x="8947440" y="6339521"/>
              <a:ext cx="965253" cy="560935"/>
              <a:chOff x="8947440" y="6339521"/>
              <a:chExt cx="965253" cy="560935"/>
            </a:xfrm>
          </p:grpSpPr>
          <p:sp>
            <p:nvSpPr>
              <p:cNvPr id="8" name="Text Box 5"/>
              <p:cNvSpPr>
                <a:spLocks noChangeArrowheads="1"/>
              </p:cNvSpPr>
              <p:nvPr/>
            </p:nvSpPr>
            <p:spPr bwMode="auto">
              <a:xfrm>
                <a:off x="8947440" y="6340320"/>
                <a:ext cx="965253" cy="560136"/>
              </a:xfrm>
              <a:custGeom>
                <a:avLst/>
                <a:gdLst>
                  <a:gd name="T0" fmla="*/ 447796 w 21600"/>
                  <a:gd name="T1" fmla="*/ 0 h 21600"/>
                  <a:gd name="T2" fmla="*/ 895592 w 21600"/>
                  <a:gd name="T3" fmla="*/ 287320 h 21600"/>
                  <a:gd name="T4" fmla="*/ 447796 w 21600"/>
                  <a:gd name="T5" fmla="*/ 574639 h 21600"/>
                  <a:gd name="T6" fmla="*/ 0 w 21600"/>
                  <a:gd name="T7" fmla="*/ 287320 h 21600"/>
                  <a:gd name="T8" fmla="*/ 17694720 60000 65536"/>
                  <a:gd name="T9" fmla="*/ 0 60000 65536"/>
                  <a:gd name="T10" fmla="*/ 5898240 60000 65536"/>
                  <a:gd name="T11" fmla="*/ 1179648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1639" tIns="42452" rIns="81639" bIns="42452">
                <a:spAutoFit/>
              </a:bodyPr>
              <a:lstStyle>
                <a:lvl1pPr defTabSz="828675" eaLnBrk="0" hangingPunct="0">
                  <a:defRPr kumimoji="1">
                    <a:solidFill>
                      <a:schemeClr val="tx1"/>
                    </a:solidFill>
                    <a:latin typeface="Arial" pitchFamily="34" charset="0"/>
                    <a:ea typeface="ＭＳ Ｐゴシック" pitchFamily="50" charset="-128"/>
                  </a:defRPr>
                </a:lvl1pPr>
                <a:lvl2pPr marL="674688" indent="-260350" defTabSz="828675" eaLnBrk="0" hangingPunct="0">
                  <a:defRPr kumimoji="1">
                    <a:solidFill>
                      <a:schemeClr val="tx1"/>
                    </a:solidFill>
                    <a:latin typeface="Arial" pitchFamily="34" charset="0"/>
                    <a:ea typeface="ＭＳ Ｐゴシック" pitchFamily="50" charset="-128"/>
                  </a:defRPr>
                </a:lvl2pPr>
                <a:lvl3pPr marL="1036638" indent="-207963" defTabSz="828675" eaLnBrk="0" hangingPunct="0">
                  <a:defRPr kumimoji="1">
                    <a:solidFill>
                      <a:schemeClr val="tx1"/>
                    </a:solidFill>
                    <a:latin typeface="Arial" pitchFamily="34" charset="0"/>
                    <a:ea typeface="ＭＳ Ｐゴシック" pitchFamily="50" charset="-128"/>
                  </a:defRPr>
                </a:lvl3pPr>
                <a:lvl4pPr marL="1450975" indent="-206375" defTabSz="828675" eaLnBrk="0" hangingPunct="0">
                  <a:defRPr kumimoji="1">
                    <a:solidFill>
                      <a:schemeClr val="tx1"/>
                    </a:solidFill>
                    <a:latin typeface="Arial" pitchFamily="34" charset="0"/>
                    <a:ea typeface="ＭＳ Ｐゴシック" pitchFamily="50" charset="-128"/>
                  </a:defRPr>
                </a:lvl4pPr>
                <a:lvl5pPr marL="1866900" indent="-207963" defTabSz="828675" eaLnBrk="0" hangingPunct="0">
                  <a:defRPr kumimoji="1">
                    <a:solidFill>
                      <a:schemeClr val="tx1"/>
                    </a:solidFill>
                    <a:latin typeface="Arial" pitchFamily="34" charset="0"/>
                    <a:ea typeface="ＭＳ Ｐゴシック" pitchFamily="50" charset="-128"/>
                  </a:defRPr>
                </a:lvl5pPr>
                <a:lvl6pPr marL="2324100" indent="-207963" defTabSz="828675" eaLnBrk="0" fontAlgn="base" hangingPunct="0">
                  <a:spcBef>
                    <a:spcPct val="0"/>
                  </a:spcBef>
                  <a:spcAft>
                    <a:spcPct val="0"/>
                  </a:spcAft>
                  <a:defRPr kumimoji="1">
                    <a:solidFill>
                      <a:schemeClr val="tx1"/>
                    </a:solidFill>
                    <a:latin typeface="Arial" pitchFamily="34" charset="0"/>
                    <a:ea typeface="ＭＳ Ｐゴシック" pitchFamily="50" charset="-128"/>
                  </a:defRPr>
                </a:lvl6pPr>
                <a:lvl7pPr marL="2781300" indent="-207963" defTabSz="828675" eaLnBrk="0" fontAlgn="base" hangingPunct="0">
                  <a:spcBef>
                    <a:spcPct val="0"/>
                  </a:spcBef>
                  <a:spcAft>
                    <a:spcPct val="0"/>
                  </a:spcAft>
                  <a:defRPr kumimoji="1">
                    <a:solidFill>
                      <a:schemeClr val="tx1"/>
                    </a:solidFill>
                    <a:latin typeface="Arial" pitchFamily="34" charset="0"/>
                    <a:ea typeface="ＭＳ Ｐゴシック" pitchFamily="50" charset="-128"/>
                  </a:defRPr>
                </a:lvl7pPr>
                <a:lvl8pPr marL="3238500" indent="-207963" defTabSz="828675" eaLnBrk="0" fontAlgn="base" hangingPunct="0">
                  <a:spcBef>
                    <a:spcPct val="0"/>
                  </a:spcBef>
                  <a:spcAft>
                    <a:spcPct val="0"/>
                  </a:spcAft>
                  <a:defRPr kumimoji="1">
                    <a:solidFill>
                      <a:schemeClr val="tx1"/>
                    </a:solidFill>
                    <a:latin typeface="Arial" pitchFamily="34" charset="0"/>
                    <a:ea typeface="ＭＳ Ｐゴシック" pitchFamily="50" charset="-128"/>
                  </a:defRPr>
                </a:lvl8pPr>
                <a:lvl9pPr marL="3695700" indent="-207963" defTabSz="828675" eaLnBrk="0" fontAlgn="base" hangingPunct="0">
                  <a:spcBef>
                    <a:spcPct val="0"/>
                  </a:spcBef>
                  <a:spcAft>
                    <a:spcPct val="0"/>
                  </a:spcAft>
                  <a:defRPr kumimoji="1">
                    <a:solidFill>
                      <a:schemeClr val="tx1"/>
                    </a:solidFill>
                    <a:latin typeface="Arial" pitchFamily="34" charset="0"/>
                    <a:ea typeface="ＭＳ Ｐゴシック" pitchFamily="50" charset="-128"/>
                  </a:defRPr>
                </a:lvl9pPr>
              </a:lstStyle>
              <a:p>
                <a:pPr eaLnBrk="1" hangingPunct="1">
                  <a:buSzPct val="45000"/>
                  <a:buFont typeface="StarSymbol"/>
                  <a:buNone/>
                </a:pPr>
                <a:r>
                  <a:rPr lang="en-US" altLang="ja-JP" sz="2500" b="1">
                    <a:solidFill>
                      <a:srgbClr val="000000"/>
                    </a:solidFill>
                    <a:ea typeface="Andale Sans UI"/>
                    <a:cs typeface="Tahoma" pitchFamily="34" charset="0"/>
                  </a:rPr>
                  <a:t>1cm</a:t>
                </a:r>
              </a:p>
            </p:txBody>
          </p:sp>
          <p:sp>
            <p:nvSpPr>
              <p:cNvPr id="9" name="Line 6"/>
              <p:cNvSpPr/>
              <p:nvPr/>
            </p:nvSpPr>
            <p:spPr>
              <a:xfrm>
                <a:off x="9173257" y="6338862"/>
                <a:ext cx="382011" cy="0"/>
              </a:xfrm>
              <a:prstGeom prst="line">
                <a:avLst/>
              </a:prstGeom>
              <a:noFill/>
              <a:ln w="57240">
                <a:solidFill>
                  <a:srgbClr val="000000"/>
                </a:solidFill>
                <a:prstDash val="solid"/>
                <a:miter/>
              </a:ln>
            </p:spPr>
            <p:txBody>
              <a:bodyPr lIns="90000" tIns="46800" rIns="90000" bIns="46800" anchor="ctr" compatLnSpc="0">
                <a:spAutoFit/>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fontAlgn="auto" hangingPunct="0">
                  <a:spcBef>
                    <a:spcPts val="0"/>
                  </a:spcBef>
                  <a:spcAft>
                    <a:spcPts val="0"/>
                  </a:spcAft>
                  <a:buFont typeface="StarSymbol"/>
                  <a:buNone/>
                  <a:defRPr/>
                </a:pPr>
                <a:endParaRPr lang="en-GB">
                  <a:latin typeface="Arial" pitchFamily="18"/>
                  <a:ea typeface="Andale Sans UI" pitchFamily="2"/>
                  <a:cs typeface="Tahoma" pitchFamily="2"/>
                </a:endParaRPr>
              </a:p>
            </p:txBody>
          </p:sp>
        </p:grpSp>
      </p:grpSp>
      <p:pic>
        <p:nvPicPr>
          <p:cNvPr id="4" name="図 10"/>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7504" y="3199884"/>
            <a:ext cx="2391928" cy="1586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正方形/長方形 11">
            <a:extLst>
              <a:ext uri="{FF2B5EF4-FFF2-40B4-BE49-F238E27FC236}">
                <a16:creationId xmlns:a16="http://schemas.microsoft.com/office/drawing/2014/main" id="{8E2C58D6-9C0E-4D4E-A427-4CE2BFE1EF3D}"/>
              </a:ext>
            </a:extLst>
          </p:cNvPr>
          <p:cNvSpPr/>
          <p:nvPr/>
        </p:nvSpPr>
        <p:spPr>
          <a:xfrm>
            <a:off x="0" y="-4775"/>
            <a:ext cx="1210588" cy="400110"/>
          </a:xfrm>
          <a:prstGeom prst="rect">
            <a:avLst/>
          </a:prstGeom>
          <a:noFill/>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rPr>
              <a:t>自己紹介</a:t>
            </a:r>
            <a:endParaRPr lang="ja-JP" altLang="en-US" sz="2000" b="1" dirty="0">
              <a:solidFill>
                <a:schemeClr val="bg1"/>
              </a:solidFill>
            </a:endParaRPr>
          </a:p>
        </p:txBody>
      </p:sp>
    </p:spTree>
    <p:extLst>
      <p:ext uri="{BB962C8B-B14F-4D97-AF65-F5344CB8AC3E}">
        <p14:creationId xmlns:p14="http://schemas.microsoft.com/office/powerpoint/2010/main" val="3180250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0" name="直線矢印コネクタ 59">
            <a:extLst>
              <a:ext uri="{FF2B5EF4-FFF2-40B4-BE49-F238E27FC236}">
                <a16:creationId xmlns:a16="http://schemas.microsoft.com/office/drawing/2014/main" id="{9F805A80-0900-41EA-A0C8-3C55B1979534}"/>
              </a:ext>
            </a:extLst>
          </p:cNvPr>
          <p:cNvCxnSpPr>
            <a:cxnSpLocks/>
            <a:stCxn id="32" idx="5"/>
            <a:endCxn id="59" idx="1"/>
          </p:cNvCxnSpPr>
          <p:nvPr/>
        </p:nvCxnSpPr>
        <p:spPr>
          <a:xfrm>
            <a:off x="3937057" y="2962460"/>
            <a:ext cx="1944001" cy="2215639"/>
          </a:xfrm>
          <a:prstGeom prst="straightConnector1">
            <a:avLst/>
          </a:prstGeom>
          <a:ln w="127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線矢印コネクタ 56">
            <a:extLst>
              <a:ext uri="{FF2B5EF4-FFF2-40B4-BE49-F238E27FC236}">
                <a16:creationId xmlns:a16="http://schemas.microsoft.com/office/drawing/2014/main" id="{38087F09-682B-4EEB-8475-09CBD779EE55}"/>
              </a:ext>
            </a:extLst>
          </p:cNvPr>
          <p:cNvCxnSpPr>
            <a:stCxn id="32" idx="3"/>
            <a:endCxn id="46" idx="7"/>
          </p:cNvCxnSpPr>
          <p:nvPr/>
        </p:nvCxnSpPr>
        <p:spPr>
          <a:xfrm flipH="1">
            <a:off x="2894801" y="2962460"/>
            <a:ext cx="880616" cy="1301238"/>
          </a:xfrm>
          <a:prstGeom prst="straightConnector1">
            <a:avLst/>
          </a:prstGeom>
          <a:ln w="762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9" name="楕円 58">
            <a:extLst>
              <a:ext uri="{FF2B5EF4-FFF2-40B4-BE49-F238E27FC236}">
                <a16:creationId xmlns:a16="http://schemas.microsoft.com/office/drawing/2014/main" id="{AD51DA4B-5021-40FD-A054-7E6DB2D40F20}"/>
              </a:ext>
            </a:extLst>
          </p:cNvPr>
          <p:cNvSpPr/>
          <p:nvPr/>
        </p:nvSpPr>
        <p:spPr>
          <a:xfrm>
            <a:off x="5847581" y="5144622"/>
            <a:ext cx="228594" cy="228594"/>
          </a:xfrm>
          <a:prstGeom prst="ellipse">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6" name="楕円 45">
            <a:extLst>
              <a:ext uri="{FF2B5EF4-FFF2-40B4-BE49-F238E27FC236}">
                <a16:creationId xmlns:a16="http://schemas.microsoft.com/office/drawing/2014/main" id="{B090E0AD-19B7-4004-8C0A-D81BF519DB3A}"/>
              </a:ext>
            </a:extLst>
          </p:cNvPr>
          <p:cNvSpPr/>
          <p:nvPr/>
        </p:nvSpPr>
        <p:spPr>
          <a:xfrm>
            <a:off x="2699684" y="4230221"/>
            <a:ext cx="228594" cy="228594"/>
          </a:xfrm>
          <a:prstGeom prst="ellipse">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04053CCA-03F5-40B9-91E1-21C81880B620}"/>
              </a:ext>
            </a:extLst>
          </p:cNvPr>
          <p:cNvSpPr>
            <a:spLocks noGrp="1"/>
          </p:cNvSpPr>
          <p:nvPr>
            <p:ph type="title"/>
          </p:nvPr>
        </p:nvSpPr>
        <p:spPr>
          <a:xfrm>
            <a:off x="457200" y="476672"/>
            <a:ext cx="8229600" cy="936104"/>
          </a:xfrm>
        </p:spPr>
        <p:txBody>
          <a:bodyPr>
            <a:normAutofit/>
          </a:bodyPr>
          <a:lstStyle/>
          <a:p>
            <a:r>
              <a:rPr kumimoji="1" lang="ja-JP" altLang="en-US" sz="3600" dirty="0">
                <a:latin typeface="+mj-lt"/>
              </a:rPr>
              <a:t>アイデア：</a:t>
            </a:r>
            <a:r>
              <a:rPr lang="el-GR" altLang="ja-JP" dirty="0"/>
              <a:t>ε</a:t>
            </a:r>
            <a:r>
              <a:rPr lang="en-US" altLang="ja-JP" dirty="0"/>
              <a:t>-satisfactory instance</a:t>
            </a:r>
            <a:endParaRPr kumimoji="1" lang="ja-JP" altLang="en-US" dirty="0">
              <a:latin typeface="+mj-lt"/>
            </a:endParaRPr>
          </a:p>
        </p:txBody>
      </p:sp>
      <p:cxnSp>
        <p:nvCxnSpPr>
          <p:cNvPr id="5" name="直線矢印コネクタ 4">
            <a:extLst>
              <a:ext uri="{FF2B5EF4-FFF2-40B4-BE49-F238E27FC236}">
                <a16:creationId xmlns:a16="http://schemas.microsoft.com/office/drawing/2014/main" id="{D3C6D0D9-A25E-4A37-B6AC-45FC3993335E}"/>
              </a:ext>
            </a:extLst>
          </p:cNvPr>
          <p:cNvCxnSpPr>
            <a:cxnSpLocks/>
          </p:cNvCxnSpPr>
          <p:nvPr/>
        </p:nvCxnSpPr>
        <p:spPr>
          <a:xfrm flipV="1">
            <a:off x="1170594" y="1700808"/>
            <a:ext cx="0" cy="46279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線矢印コネクタ 6">
            <a:extLst>
              <a:ext uri="{FF2B5EF4-FFF2-40B4-BE49-F238E27FC236}">
                <a16:creationId xmlns:a16="http://schemas.microsoft.com/office/drawing/2014/main" id="{C5AA4873-6162-4A34-B9D4-07F46760B9AA}"/>
              </a:ext>
            </a:extLst>
          </p:cNvPr>
          <p:cNvCxnSpPr/>
          <p:nvPr/>
        </p:nvCxnSpPr>
        <p:spPr>
          <a:xfrm>
            <a:off x="1170594" y="6328792"/>
            <a:ext cx="6477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B2F3C0FD-C268-48B2-AD72-4C4ACABA2C30}"/>
              </a:ext>
            </a:extLst>
          </p:cNvPr>
          <p:cNvSpPr txBox="1"/>
          <p:nvPr/>
        </p:nvSpPr>
        <p:spPr>
          <a:xfrm>
            <a:off x="107504" y="1988840"/>
            <a:ext cx="1600199" cy="307777"/>
          </a:xfrm>
          <a:prstGeom prst="rect">
            <a:avLst/>
          </a:prstGeom>
          <a:noFill/>
        </p:spPr>
        <p:txBody>
          <a:bodyPr wrap="square" rtlCol="0">
            <a:spAutoFit/>
          </a:bodyPr>
          <a:lstStyle/>
          <a:p>
            <a:r>
              <a:rPr kumimoji="1" lang="en-US" altLang="ja-JP" sz="1400" dirty="0"/>
              <a:t>Feature </a:t>
            </a:r>
            <a:r>
              <a:rPr kumimoji="1" lang="en-US" altLang="ja-JP" sz="1400" dirty="0" err="1"/>
              <a:t>i</a:t>
            </a:r>
            <a:r>
              <a:rPr kumimoji="1" lang="ja-JP" altLang="en-US" sz="1400" baseline="-25000" dirty="0"/>
              <a:t> </a:t>
            </a:r>
          </a:p>
        </p:txBody>
      </p:sp>
      <p:sp>
        <p:nvSpPr>
          <p:cNvPr id="9" name="テキスト ボックス 8">
            <a:extLst>
              <a:ext uri="{FF2B5EF4-FFF2-40B4-BE49-F238E27FC236}">
                <a16:creationId xmlns:a16="http://schemas.microsoft.com/office/drawing/2014/main" id="{0D300956-A324-46E6-A118-2E82BA3CB832}"/>
              </a:ext>
            </a:extLst>
          </p:cNvPr>
          <p:cNvSpPr txBox="1"/>
          <p:nvPr/>
        </p:nvSpPr>
        <p:spPr>
          <a:xfrm>
            <a:off x="7027168" y="6432592"/>
            <a:ext cx="1130030" cy="307777"/>
          </a:xfrm>
          <a:prstGeom prst="rect">
            <a:avLst/>
          </a:prstGeom>
          <a:noFill/>
        </p:spPr>
        <p:txBody>
          <a:bodyPr wrap="square" rtlCol="0">
            <a:spAutoFit/>
          </a:bodyPr>
          <a:lstStyle/>
          <a:p>
            <a:r>
              <a:rPr kumimoji="1" lang="en-US" altLang="ja-JP" sz="1400" dirty="0"/>
              <a:t>Feature j</a:t>
            </a:r>
            <a:endParaRPr kumimoji="1" lang="ja-JP" altLang="en-US" sz="1400" baseline="-25000" dirty="0"/>
          </a:p>
        </p:txBody>
      </p:sp>
      <p:sp>
        <p:nvSpPr>
          <p:cNvPr id="10" name="テキスト ボックス 9">
            <a:extLst>
              <a:ext uri="{FF2B5EF4-FFF2-40B4-BE49-F238E27FC236}">
                <a16:creationId xmlns:a16="http://schemas.microsoft.com/office/drawing/2014/main" id="{F69FA556-F48D-45CA-8902-2FE4476A1898}"/>
              </a:ext>
            </a:extLst>
          </p:cNvPr>
          <p:cNvSpPr txBox="1"/>
          <p:nvPr/>
        </p:nvSpPr>
        <p:spPr>
          <a:xfrm>
            <a:off x="1187627" y="5490592"/>
            <a:ext cx="1600199" cy="707886"/>
          </a:xfrm>
          <a:prstGeom prst="rect">
            <a:avLst/>
          </a:prstGeom>
          <a:noFill/>
        </p:spPr>
        <p:txBody>
          <a:bodyPr wrap="square" rtlCol="0">
            <a:spAutoFit/>
          </a:bodyPr>
          <a:lstStyle/>
          <a:p>
            <a:r>
              <a:rPr kumimoji="1" lang="en-US" altLang="ja-JP" sz="2000" dirty="0">
                <a:solidFill>
                  <a:srgbClr val="00B050"/>
                </a:solidFill>
              </a:rPr>
              <a:t>Class: Positive</a:t>
            </a:r>
            <a:endParaRPr kumimoji="1" lang="ja-JP" altLang="en-US" sz="2000" baseline="-25000" dirty="0">
              <a:solidFill>
                <a:srgbClr val="00B050"/>
              </a:solidFill>
            </a:endParaRPr>
          </a:p>
        </p:txBody>
      </p:sp>
      <p:sp>
        <p:nvSpPr>
          <p:cNvPr id="11" name="テキスト ボックス 10">
            <a:extLst>
              <a:ext uri="{FF2B5EF4-FFF2-40B4-BE49-F238E27FC236}">
                <a16:creationId xmlns:a16="http://schemas.microsoft.com/office/drawing/2014/main" id="{5C13B253-B6AD-44B5-A7E7-953ACDD59995}"/>
              </a:ext>
            </a:extLst>
          </p:cNvPr>
          <p:cNvSpPr txBox="1"/>
          <p:nvPr/>
        </p:nvSpPr>
        <p:spPr>
          <a:xfrm>
            <a:off x="1187624" y="1700808"/>
            <a:ext cx="1915921" cy="707886"/>
          </a:xfrm>
          <a:prstGeom prst="rect">
            <a:avLst/>
          </a:prstGeom>
          <a:noFill/>
        </p:spPr>
        <p:txBody>
          <a:bodyPr wrap="square" rtlCol="0">
            <a:spAutoFit/>
          </a:bodyPr>
          <a:lstStyle/>
          <a:p>
            <a:r>
              <a:rPr kumimoji="1" lang="en-US" altLang="ja-JP" sz="2000" dirty="0">
                <a:solidFill>
                  <a:srgbClr val="FF0000"/>
                </a:solidFill>
              </a:rPr>
              <a:t>Class: Negative</a:t>
            </a:r>
            <a:endParaRPr kumimoji="1" lang="ja-JP" altLang="en-US" sz="2000" baseline="-25000" dirty="0">
              <a:solidFill>
                <a:srgbClr val="FF0000"/>
              </a:solidFill>
            </a:endParaRPr>
          </a:p>
        </p:txBody>
      </p:sp>
      <p:cxnSp>
        <p:nvCxnSpPr>
          <p:cNvPr id="17" name="直線コネクタ 16">
            <a:extLst>
              <a:ext uri="{FF2B5EF4-FFF2-40B4-BE49-F238E27FC236}">
                <a16:creationId xmlns:a16="http://schemas.microsoft.com/office/drawing/2014/main" id="{ABCD221E-D5F2-42D8-AB32-DFE681E00493}"/>
              </a:ext>
            </a:extLst>
          </p:cNvPr>
          <p:cNvCxnSpPr>
            <a:cxnSpLocks/>
          </p:cNvCxnSpPr>
          <p:nvPr/>
        </p:nvCxnSpPr>
        <p:spPr>
          <a:xfrm>
            <a:off x="1170595" y="3734918"/>
            <a:ext cx="2285999" cy="0"/>
          </a:xfrm>
          <a:prstGeom prst="line">
            <a:avLst/>
          </a:prstGeom>
          <a:ln w="38100">
            <a:solidFill>
              <a:srgbClr val="00B0F0"/>
            </a:solidFill>
            <a:prstDash val="sysDash"/>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78F283B7-3F54-4D39-A9EF-E17D0B87D495}"/>
              </a:ext>
            </a:extLst>
          </p:cNvPr>
          <p:cNvCxnSpPr>
            <a:cxnSpLocks/>
          </p:cNvCxnSpPr>
          <p:nvPr/>
        </p:nvCxnSpPr>
        <p:spPr>
          <a:xfrm>
            <a:off x="3456595" y="3734918"/>
            <a:ext cx="0" cy="1566216"/>
          </a:xfrm>
          <a:prstGeom prst="line">
            <a:avLst/>
          </a:prstGeom>
          <a:ln w="38100">
            <a:solidFill>
              <a:srgbClr val="00B0F0"/>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BF12F56E-8D11-4006-B32C-F6D68DAB7ABA}"/>
              </a:ext>
            </a:extLst>
          </p:cNvPr>
          <p:cNvCxnSpPr>
            <a:cxnSpLocks/>
          </p:cNvCxnSpPr>
          <p:nvPr/>
        </p:nvCxnSpPr>
        <p:spPr>
          <a:xfrm>
            <a:off x="3456594" y="5301134"/>
            <a:ext cx="1905000" cy="0"/>
          </a:xfrm>
          <a:prstGeom prst="line">
            <a:avLst/>
          </a:prstGeom>
          <a:ln w="38100">
            <a:solidFill>
              <a:srgbClr val="7030A0"/>
            </a:solidFill>
            <a:prstDash val="sysDash"/>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811109DD-3EA1-4364-8F95-ED4C0B366D84}"/>
              </a:ext>
            </a:extLst>
          </p:cNvPr>
          <p:cNvCxnSpPr>
            <a:cxnSpLocks/>
          </p:cNvCxnSpPr>
          <p:nvPr/>
        </p:nvCxnSpPr>
        <p:spPr>
          <a:xfrm>
            <a:off x="5361594" y="4571631"/>
            <a:ext cx="0" cy="729503"/>
          </a:xfrm>
          <a:prstGeom prst="line">
            <a:avLst/>
          </a:prstGeom>
          <a:ln w="38100">
            <a:solidFill>
              <a:schemeClr val="accent6">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76E75358-E3E0-4495-838B-7289F09CEAEA}"/>
              </a:ext>
            </a:extLst>
          </p:cNvPr>
          <p:cNvSpPr/>
          <p:nvPr/>
        </p:nvSpPr>
        <p:spPr>
          <a:xfrm>
            <a:off x="3741940" y="2767343"/>
            <a:ext cx="228594" cy="228594"/>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40" name="直線矢印コネクタ 39">
            <a:extLst>
              <a:ext uri="{FF2B5EF4-FFF2-40B4-BE49-F238E27FC236}">
                <a16:creationId xmlns:a16="http://schemas.microsoft.com/office/drawing/2014/main" id="{575F8E10-3C77-4C70-8A6C-C6B951C40B1D}"/>
              </a:ext>
            </a:extLst>
          </p:cNvPr>
          <p:cNvCxnSpPr/>
          <p:nvPr/>
        </p:nvCxnSpPr>
        <p:spPr>
          <a:xfrm>
            <a:off x="2923195" y="3734918"/>
            <a:ext cx="0" cy="533400"/>
          </a:xfrm>
          <a:prstGeom prst="straightConnector1">
            <a:avLst/>
          </a:prstGeom>
          <a:ln w="190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線矢印コネクタ 40">
            <a:extLst>
              <a:ext uri="{FF2B5EF4-FFF2-40B4-BE49-F238E27FC236}">
                <a16:creationId xmlns:a16="http://schemas.microsoft.com/office/drawing/2014/main" id="{3DCF11E5-4920-4C29-8AFA-4D56FE42CA44}"/>
              </a:ext>
            </a:extLst>
          </p:cNvPr>
          <p:cNvCxnSpPr>
            <a:cxnSpLocks/>
          </p:cNvCxnSpPr>
          <p:nvPr/>
        </p:nvCxnSpPr>
        <p:spPr>
          <a:xfrm flipH="1">
            <a:off x="2923196" y="4268318"/>
            <a:ext cx="533398" cy="0"/>
          </a:xfrm>
          <a:prstGeom prst="straightConnector1">
            <a:avLst/>
          </a:prstGeom>
          <a:ln w="190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テキスト ボックス 46">
            <a:extLst>
              <a:ext uri="{FF2B5EF4-FFF2-40B4-BE49-F238E27FC236}">
                <a16:creationId xmlns:a16="http://schemas.microsoft.com/office/drawing/2014/main" id="{4F7B3909-1096-4FD2-AF0D-60B5CC741DCC}"/>
              </a:ext>
            </a:extLst>
          </p:cNvPr>
          <p:cNvSpPr txBox="1"/>
          <p:nvPr/>
        </p:nvSpPr>
        <p:spPr>
          <a:xfrm>
            <a:off x="2659040" y="3797904"/>
            <a:ext cx="15239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sp>
        <p:nvSpPr>
          <p:cNvPr id="48" name="テキスト ボックス 47">
            <a:extLst>
              <a:ext uri="{FF2B5EF4-FFF2-40B4-BE49-F238E27FC236}">
                <a16:creationId xmlns:a16="http://schemas.microsoft.com/office/drawing/2014/main" id="{90A9B1D0-BB1C-452D-87CB-7BF839360FA7}"/>
              </a:ext>
            </a:extLst>
          </p:cNvPr>
          <p:cNvSpPr txBox="1"/>
          <p:nvPr/>
        </p:nvSpPr>
        <p:spPr>
          <a:xfrm>
            <a:off x="3103545" y="4171521"/>
            <a:ext cx="15239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cxnSp>
        <p:nvCxnSpPr>
          <p:cNvPr id="50" name="直線コネクタ 49">
            <a:extLst>
              <a:ext uri="{FF2B5EF4-FFF2-40B4-BE49-F238E27FC236}">
                <a16:creationId xmlns:a16="http://schemas.microsoft.com/office/drawing/2014/main" id="{0730011F-6F8E-4386-A2DE-C9200E560000}"/>
              </a:ext>
            </a:extLst>
          </p:cNvPr>
          <p:cNvCxnSpPr>
            <a:cxnSpLocks/>
          </p:cNvCxnSpPr>
          <p:nvPr/>
        </p:nvCxnSpPr>
        <p:spPr>
          <a:xfrm>
            <a:off x="5361594" y="4573118"/>
            <a:ext cx="2438400" cy="0"/>
          </a:xfrm>
          <a:prstGeom prst="line">
            <a:avLst/>
          </a:prstGeom>
          <a:ln w="38100">
            <a:solidFill>
              <a:schemeClr val="accent6">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2" name="直線矢印コネクタ 51">
            <a:extLst>
              <a:ext uri="{FF2B5EF4-FFF2-40B4-BE49-F238E27FC236}">
                <a16:creationId xmlns:a16="http://schemas.microsoft.com/office/drawing/2014/main" id="{07AA7AE6-5337-46F3-994F-BD424B7D5284}"/>
              </a:ext>
            </a:extLst>
          </p:cNvPr>
          <p:cNvCxnSpPr/>
          <p:nvPr/>
        </p:nvCxnSpPr>
        <p:spPr>
          <a:xfrm>
            <a:off x="3801755" y="5301134"/>
            <a:ext cx="0" cy="533400"/>
          </a:xfrm>
          <a:prstGeom prst="straightConnector1">
            <a:avLst/>
          </a:prstGeom>
          <a:ln w="190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線矢印コネクタ 52">
            <a:extLst>
              <a:ext uri="{FF2B5EF4-FFF2-40B4-BE49-F238E27FC236}">
                <a16:creationId xmlns:a16="http://schemas.microsoft.com/office/drawing/2014/main" id="{9E769363-28A8-4559-8483-982FE1A4C941}"/>
              </a:ext>
            </a:extLst>
          </p:cNvPr>
          <p:cNvCxnSpPr>
            <a:cxnSpLocks/>
          </p:cNvCxnSpPr>
          <p:nvPr/>
        </p:nvCxnSpPr>
        <p:spPr>
          <a:xfrm flipH="1">
            <a:off x="5361595" y="5104482"/>
            <a:ext cx="499681" cy="0"/>
          </a:xfrm>
          <a:prstGeom prst="straightConnector1">
            <a:avLst/>
          </a:prstGeom>
          <a:ln w="19050">
            <a:solidFill>
              <a:schemeClr val="bg1">
                <a:lumMod val="5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54" name="テキスト ボックス 53">
            <a:extLst>
              <a:ext uri="{FF2B5EF4-FFF2-40B4-BE49-F238E27FC236}">
                <a16:creationId xmlns:a16="http://schemas.microsoft.com/office/drawing/2014/main" id="{B9EEF230-7D17-4C70-BD47-53F8AD08634F}"/>
              </a:ext>
            </a:extLst>
          </p:cNvPr>
          <p:cNvSpPr txBox="1"/>
          <p:nvPr/>
        </p:nvSpPr>
        <p:spPr>
          <a:xfrm>
            <a:off x="3537600" y="5364120"/>
            <a:ext cx="15239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sp>
        <p:nvSpPr>
          <p:cNvPr id="55" name="テキスト ボックス 54">
            <a:extLst>
              <a:ext uri="{FF2B5EF4-FFF2-40B4-BE49-F238E27FC236}">
                <a16:creationId xmlns:a16="http://schemas.microsoft.com/office/drawing/2014/main" id="{F170F27D-A9E0-4E3E-BA2B-2F473843D463}"/>
              </a:ext>
            </a:extLst>
          </p:cNvPr>
          <p:cNvSpPr txBox="1"/>
          <p:nvPr/>
        </p:nvSpPr>
        <p:spPr>
          <a:xfrm>
            <a:off x="5437794" y="4947564"/>
            <a:ext cx="17711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sp>
        <p:nvSpPr>
          <p:cNvPr id="65" name="正方形/長方形 64">
            <a:extLst>
              <a:ext uri="{FF2B5EF4-FFF2-40B4-BE49-F238E27FC236}">
                <a16:creationId xmlns:a16="http://schemas.microsoft.com/office/drawing/2014/main" id="{7D49F138-46C5-4793-9650-7ECE52D70E2E}"/>
              </a:ext>
            </a:extLst>
          </p:cNvPr>
          <p:cNvSpPr/>
          <p:nvPr/>
        </p:nvSpPr>
        <p:spPr>
          <a:xfrm>
            <a:off x="6430537" y="4213321"/>
            <a:ext cx="1952137" cy="307777"/>
          </a:xfrm>
          <a:prstGeom prst="rect">
            <a:avLst/>
          </a:prstGeom>
        </p:spPr>
        <p:txBody>
          <a:bodyPr wrap="none">
            <a:spAutoFit/>
          </a:bodyPr>
          <a:lstStyle/>
          <a:p>
            <a:r>
              <a:rPr kumimoji="1" lang="en-US" altLang="ja-JP" sz="1400" b="1" dirty="0">
                <a:solidFill>
                  <a:srgbClr val="0070C0"/>
                </a:solidFill>
              </a:rPr>
              <a:t>Decision boundary</a:t>
            </a:r>
          </a:p>
        </p:txBody>
      </p:sp>
      <p:cxnSp>
        <p:nvCxnSpPr>
          <p:cNvPr id="67" name="直線矢印コネクタ 66">
            <a:extLst>
              <a:ext uri="{FF2B5EF4-FFF2-40B4-BE49-F238E27FC236}">
                <a16:creationId xmlns:a16="http://schemas.microsoft.com/office/drawing/2014/main" id="{1FBE3EA8-1A81-4B13-90BF-BD1DBC9E2807}"/>
              </a:ext>
            </a:extLst>
          </p:cNvPr>
          <p:cNvCxnSpPr/>
          <p:nvPr/>
        </p:nvCxnSpPr>
        <p:spPr>
          <a:xfrm>
            <a:off x="5907007" y="4582653"/>
            <a:ext cx="0" cy="533400"/>
          </a:xfrm>
          <a:prstGeom prst="straightConnector1">
            <a:avLst/>
          </a:prstGeom>
          <a:ln w="190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8" name="テキスト ボックス 67">
            <a:extLst>
              <a:ext uri="{FF2B5EF4-FFF2-40B4-BE49-F238E27FC236}">
                <a16:creationId xmlns:a16="http://schemas.microsoft.com/office/drawing/2014/main" id="{E6F2BD4A-E373-48D4-984E-31588AB36907}"/>
              </a:ext>
            </a:extLst>
          </p:cNvPr>
          <p:cNvSpPr txBox="1"/>
          <p:nvPr/>
        </p:nvSpPr>
        <p:spPr>
          <a:xfrm>
            <a:off x="5642852" y="4645639"/>
            <a:ext cx="152399" cy="400110"/>
          </a:xfrm>
          <a:prstGeom prst="rect">
            <a:avLst/>
          </a:prstGeom>
          <a:noFill/>
        </p:spPr>
        <p:txBody>
          <a:bodyPr wrap="square" rtlCol="0">
            <a:spAutoFit/>
          </a:bodyPr>
          <a:lstStyle/>
          <a:p>
            <a:r>
              <a:rPr kumimoji="1" lang="en-US" altLang="ja-JP" sz="2000" dirty="0">
                <a:latin typeface="Times New Roman" panose="02020603050405020304" pitchFamily="18" charset="0"/>
                <a:cs typeface="Times New Roman" panose="02020603050405020304" pitchFamily="18" charset="0"/>
              </a:rPr>
              <a:t>ε</a:t>
            </a:r>
            <a:endParaRPr kumimoji="1" lang="ja-JP" altLang="en-US" sz="2000" dirty="0">
              <a:latin typeface="Times New Roman" panose="02020603050405020304" pitchFamily="18" charset="0"/>
              <a:cs typeface="Times New Roman" panose="02020603050405020304" pitchFamily="18" charset="0"/>
            </a:endParaRPr>
          </a:p>
        </p:txBody>
      </p:sp>
      <p:cxnSp>
        <p:nvCxnSpPr>
          <p:cNvPr id="73" name="直線矢印コネクタ 72">
            <a:extLst>
              <a:ext uri="{FF2B5EF4-FFF2-40B4-BE49-F238E27FC236}">
                <a16:creationId xmlns:a16="http://schemas.microsoft.com/office/drawing/2014/main" id="{3799EAE3-FA03-4D71-9238-2C182084E6DA}"/>
              </a:ext>
            </a:extLst>
          </p:cNvPr>
          <p:cNvCxnSpPr>
            <a:cxnSpLocks/>
            <a:stCxn id="32" idx="4"/>
          </p:cNvCxnSpPr>
          <p:nvPr/>
        </p:nvCxnSpPr>
        <p:spPr>
          <a:xfrm flipH="1">
            <a:off x="3851616" y="2995937"/>
            <a:ext cx="4621" cy="2910177"/>
          </a:xfrm>
          <a:prstGeom prst="straightConnector1">
            <a:avLst/>
          </a:prstGeom>
          <a:ln w="1270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4" name="楕円 73">
            <a:extLst>
              <a:ext uri="{FF2B5EF4-FFF2-40B4-BE49-F238E27FC236}">
                <a16:creationId xmlns:a16="http://schemas.microsoft.com/office/drawing/2014/main" id="{28B8E963-BC60-466C-B920-57D1A53B4839}"/>
              </a:ext>
            </a:extLst>
          </p:cNvPr>
          <p:cNvSpPr/>
          <p:nvPr/>
        </p:nvSpPr>
        <p:spPr>
          <a:xfrm>
            <a:off x="3710241" y="5864702"/>
            <a:ext cx="228594" cy="228594"/>
          </a:xfrm>
          <a:prstGeom prst="ellipse">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 name="正方形/長方形 3"/>
          <p:cNvSpPr/>
          <p:nvPr/>
        </p:nvSpPr>
        <p:spPr>
          <a:xfrm>
            <a:off x="4328425" y="5746640"/>
            <a:ext cx="4636063" cy="307777"/>
          </a:xfrm>
          <a:prstGeom prst="rect">
            <a:avLst/>
          </a:prstGeom>
        </p:spPr>
        <p:txBody>
          <a:bodyPr wrap="square">
            <a:spAutoFit/>
          </a:bodyPr>
          <a:lstStyle/>
          <a:p>
            <a:pPr algn="ctr"/>
            <a:r>
              <a:rPr lang="ja-JP" altLang="en-US" sz="1400" dirty="0">
                <a:latin typeface="+mj-lt"/>
              </a:rPr>
              <a:t>全変数を正規化することで、逸脱パラメータ </a:t>
            </a:r>
            <a:r>
              <a:rPr lang="en-US" altLang="ja-JP" sz="1400" b="1" i="1" dirty="0">
                <a:latin typeface="Times New Roman" panose="02020603050405020304" pitchFamily="18" charset="0"/>
                <a:cs typeface="Times New Roman" panose="02020603050405020304" pitchFamily="18" charset="0"/>
              </a:rPr>
              <a:t>ε</a:t>
            </a:r>
            <a:r>
              <a:rPr lang="ja-JP" altLang="en-US" sz="1400" b="1" i="1" dirty="0">
                <a:latin typeface="Times New Roman" panose="02020603050405020304" pitchFamily="18" charset="0"/>
                <a:cs typeface="Times New Roman" panose="02020603050405020304" pitchFamily="18" charset="0"/>
              </a:rPr>
              <a:t> </a:t>
            </a:r>
            <a:r>
              <a:rPr lang="ja-JP" altLang="en-US" sz="1400" dirty="0">
                <a:latin typeface="+mj-lt"/>
              </a:rPr>
              <a:t>は一つでよい</a:t>
            </a:r>
          </a:p>
        </p:txBody>
      </p:sp>
      <p:sp>
        <p:nvSpPr>
          <p:cNvPr id="3" name="正方形/長方形 2">
            <a:extLst>
              <a:ext uri="{FF2B5EF4-FFF2-40B4-BE49-F238E27FC236}">
                <a16:creationId xmlns:a16="http://schemas.microsoft.com/office/drawing/2014/main" id="{BBDA65C4-7643-42B2-9915-06FE2AAB209B}"/>
              </a:ext>
            </a:extLst>
          </p:cNvPr>
          <p:cNvSpPr/>
          <p:nvPr/>
        </p:nvSpPr>
        <p:spPr>
          <a:xfrm>
            <a:off x="4067944" y="2276872"/>
            <a:ext cx="4503156" cy="523220"/>
          </a:xfrm>
          <a:prstGeom prst="rect">
            <a:avLst/>
          </a:prstGeom>
        </p:spPr>
        <p:txBody>
          <a:bodyPr wrap="none">
            <a:spAutoFit/>
          </a:bodyPr>
          <a:lstStyle/>
          <a:p>
            <a:r>
              <a:rPr lang="ja-JP" altLang="en-US" sz="1400" dirty="0"/>
              <a:t>決定境界の反対側に</a:t>
            </a:r>
            <a:r>
              <a:rPr lang="ja-JP" altLang="en-US" sz="1400" b="1" i="1" dirty="0">
                <a:latin typeface="Times New Roman" panose="02020603050405020304" pitchFamily="18" charset="0"/>
                <a:cs typeface="Times New Roman" panose="02020603050405020304" pitchFamily="18" charset="0"/>
              </a:rPr>
              <a:t> </a:t>
            </a:r>
            <a:r>
              <a:rPr lang="en-US" altLang="ja-JP" sz="1400" b="1" i="1" dirty="0">
                <a:latin typeface="Times New Roman" panose="02020603050405020304" pitchFamily="18" charset="0"/>
                <a:cs typeface="Times New Roman" panose="02020603050405020304" pitchFamily="18" charset="0"/>
              </a:rPr>
              <a:t>ε</a:t>
            </a:r>
            <a:r>
              <a:rPr lang="ja-JP" altLang="en-US" sz="1400" b="1" i="1" dirty="0">
                <a:latin typeface="Times New Roman" panose="02020603050405020304" pitchFamily="18" charset="0"/>
                <a:cs typeface="Times New Roman" panose="02020603050405020304" pitchFamily="18" charset="0"/>
              </a:rPr>
              <a:t> </a:t>
            </a:r>
            <a:r>
              <a:rPr lang="ja-JP" altLang="en-US" sz="1400" dirty="0"/>
              <a:t>だけ逸脱するインスタンス候補のうち</a:t>
            </a:r>
            <a:endParaRPr lang="en-US" altLang="ja-JP" sz="1400" dirty="0"/>
          </a:p>
          <a:p>
            <a:r>
              <a:rPr lang="ja-JP" altLang="en-US" sz="1400" dirty="0"/>
              <a:t>変更コストが最も小さい（＝最小距離）インスタンスを選ぶ</a:t>
            </a:r>
          </a:p>
        </p:txBody>
      </p:sp>
      <p:sp>
        <p:nvSpPr>
          <p:cNvPr id="6" name="正方形/長方形 5">
            <a:extLst>
              <a:ext uri="{FF2B5EF4-FFF2-40B4-BE49-F238E27FC236}">
                <a16:creationId xmlns:a16="http://schemas.microsoft.com/office/drawing/2014/main" id="{1165CFD3-F387-4C42-9453-5ADE31B36118}"/>
              </a:ext>
            </a:extLst>
          </p:cNvPr>
          <p:cNvSpPr/>
          <p:nvPr/>
        </p:nvSpPr>
        <p:spPr>
          <a:xfrm>
            <a:off x="2297973" y="2996952"/>
            <a:ext cx="1507144" cy="646331"/>
          </a:xfrm>
          <a:prstGeom prst="rect">
            <a:avLst/>
          </a:prstGeom>
        </p:spPr>
        <p:txBody>
          <a:bodyPr wrap="none">
            <a:spAutoFit/>
          </a:bodyPr>
          <a:lstStyle/>
          <a:p>
            <a:pPr algn="ctr"/>
            <a:r>
              <a:rPr lang="en-US" altLang="ja-JP" sz="36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rPr>
              <a:t>Wants</a:t>
            </a:r>
            <a:endParaRPr lang="ja-JP" altLang="en-US" sz="3600" b="1"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endParaRPr>
          </a:p>
        </p:txBody>
      </p:sp>
      <p:sp>
        <p:nvSpPr>
          <p:cNvPr id="37" name="正方形/長方形 36">
            <a:extLst>
              <a:ext uri="{FF2B5EF4-FFF2-40B4-BE49-F238E27FC236}">
                <a16:creationId xmlns:a16="http://schemas.microsoft.com/office/drawing/2014/main" id="{FCA8DDC8-D50F-4A07-9CA5-CC8F47226705}"/>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18126944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3600" dirty="0"/>
              <a:t>アルゴリズム</a:t>
            </a:r>
          </a:p>
        </p:txBody>
      </p:sp>
      <p:sp>
        <p:nvSpPr>
          <p:cNvPr id="3" name="コンテンツ プレースホルダー 2"/>
          <p:cNvSpPr>
            <a:spLocks noGrp="1"/>
          </p:cNvSpPr>
          <p:nvPr>
            <p:ph idx="1"/>
          </p:nvPr>
        </p:nvSpPr>
        <p:spPr>
          <a:xfrm>
            <a:off x="457200" y="1528192"/>
            <a:ext cx="8229600" cy="1828800"/>
          </a:xfrm>
        </p:spPr>
        <p:txBody>
          <a:bodyPr>
            <a:normAutofit/>
          </a:bodyPr>
          <a:lstStyle/>
          <a:p>
            <a:pPr marL="457200" indent="-457200">
              <a:buFont typeface="+mj-lt"/>
              <a:buAutoNum type="arabicPeriod"/>
            </a:pPr>
            <a:r>
              <a:rPr kumimoji="1" lang="ja-JP" altLang="en-US" sz="1400" dirty="0">
                <a:latin typeface="+mj-lt"/>
              </a:rPr>
              <a:t>森モデルによって「望ましくない」ラベルと予測された事例</a:t>
            </a:r>
            <a:r>
              <a:rPr kumimoji="1" lang="ja-JP" altLang="en-US" sz="1400" dirty="0">
                <a:latin typeface="Times New Roman" panose="02020603050405020304" pitchFamily="18" charset="0"/>
                <a:cs typeface="Times New Roman" panose="02020603050405020304" pitchFamily="18" charset="0"/>
              </a:rPr>
              <a:t> </a:t>
            </a:r>
            <a:r>
              <a:rPr kumimoji="1" lang="en-US" altLang="ja-JP" sz="1400" b="1" i="1" dirty="0">
                <a:latin typeface="Times New Roman" panose="02020603050405020304" pitchFamily="18" charset="0"/>
                <a:cs typeface="Times New Roman" panose="02020603050405020304" pitchFamily="18" charset="0"/>
              </a:rPr>
              <a:t>X</a:t>
            </a:r>
            <a:r>
              <a:rPr kumimoji="1" lang="en-US" altLang="ja-JP" sz="1400" b="1" i="1" baseline="-25000" dirty="0">
                <a:latin typeface="Times New Roman" panose="02020603050405020304" pitchFamily="18" charset="0"/>
                <a:cs typeface="Times New Roman" panose="02020603050405020304" pitchFamily="18" charset="0"/>
              </a:rPr>
              <a:t>i</a:t>
            </a:r>
            <a:r>
              <a:rPr kumimoji="1" lang="ja-JP" altLang="en-US" sz="1400" b="1" i="1" baseline="-25000" dirty="0">
                <a:latin typeface="Times New Roman" panose="02020603050405020304" pitchFamily="18" charset="0"/>
                <a:cs typeface="Times New Roman" panose="02020603050405020304" pitchFamily="18" charset="0"/>
              </a:rPr>
              <a:t> </a:t>
            </a:r>
            <a:r>
              <a:rPr kumimoji="1" lang="ja-JP" altLang="en-US" sz="1400" dirty="0">
                <a:latin typeface="+mj-lt"/>
              </a:rPr>
              <a:t>を拾う</a:t>
            </a:r>
            <a:endParaRPr kumimoji="1" lang="en-US" altLang="ja-JP" sz="1400" dirty="0">
              <a:latin typeface="+mj-lt"/>
            </a:endParaRPr>
          </a:p>
          <a:p>
            <a:pPr marL="457200" indent="-457200">
              <a:buFont typeface="+mj-lt"/>
              <a:buAutoNum type="arabicPeriod"/>
            </a:pPr>
            <a:r>
              <a:rPr lang="ja-JP" altLang="en-US" sz="1400" dirty="0">
                <a:latin typeface="+mj-lt"/>
              </a:rPr>
              <a:t>事例 </a:t>
            </a:r>
            <a:r>
              <a:rPr lang="en-US" altLang="ja-JP" sz="1400" b="1" i="1" dirty="0">
                <a:latin typeface="Times New Roman" panose="02020603050405020304" pitchFamily="18" charset="0"/>
                <a:cs typeface="Times New Roman" panose="02020603050405020304" pitchFamily="18" charset="0"/>
              </a:rPr>
              <a:t>X</a:t>
            </a:r>
            <a:r>
              <a:rPr lang="en-US" altLang="ja-JP" sz="1400" b="1" i="1" baseline="-25000" dirty="0">
                <a:latin typeface="Times New Roman" panose="02020603050405020304" pitchFamily="18" charset="0"/>
                <a:cs typeface="Times New Roman" panose="02020603050405020304" pitchFamily="18" charset="0"/>
              </a:rPr>
              <a:t>i</a:t>
            </a:r>
            <a:r>
              <a:rPr lang="ja-JP" altLang="en-US" sz="1400" b="1" i="1" baseline="-25000" dirty="0">
                <a:latin typeface="Times New Roman" panose="02020603050405020304" pitchFamily="18" charset="0"/>
                <a:cs typeface="Times New Roman" panose="02020603050405020304" pitchFamily="18" charset="0"/>
              </a:rPr>
              <a:t> </a:t>
            </a:r>
            <a:r>
              <a:rPr lang="ja-JP" altLang="en-US" sz="1400" dirty="0">
                <a:latin typeface="+mj-lt"/>
              </a:rPr>
              <a:t> を「望ましくない」ラベルと予測した決定木を列挙する</a:t>
            </a:r>
            <a:endParaRPr lang="en-US" altLang="ja-JP" sz="1400" dirty="0">
              <a:latin typeface="+mj-lt"/>
            </a:endParaRPr>
          </a:p>
          <a:p>
            <a:pPr marL="457200" indent="-457200">
              <a:buFont typeface="+mj-lt"/>
              <a:buAutoNum type="arabicPeriod"/>
            </a:pPr>
            <a:r>
              <a:rPr lang="ja-JP" altLang="en-US" sz="1400" dirty="0">
                <a:latin typeface="+mj-lt"/>
              </a:rPr>
              <a:t>列挙した決定木から、「望ましい」ラベルを予測するパスを列挙する</a:t>
            </a:r>
            <a:endParaRPr lang="en-US" altLang="ja-JP" sz="1400" dirty="0">
              <a:latin typeface="+mj-lt"/>
            </a:endParaRPr>
          </a:p>
          <a:p>
            <a:pPr marL="457200" indent="-457200">
              <a:buFont typeface="+mj-lt"/>
              <a:buAutoNum type="arabicPeriod"/>
            </a:pPr>
            <a:r>
              <a:rPr lang="ja-JP" altLang="en-US" sz="1400" dirty="0">
                <a:latin typeface="+mj-lt"/>
              </a:rPr>
              <a:t>列挙したパスのうちいずれかについて、事例 </a:t>
            </a:r>
            <a:r>
              <a:rPr lang="en-US" altLang="ja-JP" sz="1400" b="1" i="1" dirty="0">
                <a:latin typeface="Times New Roman" panose="02020603050405020304" pitchFamily="18" charset="0"/>
                <a:cs typeface="Times New Roman" panose="02020603050405020304" pitchFamily="18" charset="0"/>
              </a:rPr>
              <a:t>X</a:t>
            </a:r>
            <a:r>
              <a:rPr lang="en-US" altLang="ja-JP" sz="1400" b="1" i="1" baseline="-25000" dirty="0">
                <a:latin typeface="Times New Roman" panose="02020603050405020304" pitchFamily="18" charset="0"/>
                <a:cs typeface="Times New Roman" panose="02020603050405020304" pitchFamily="18" charset="0"/>
              </a:rPr>
              <a:t>i</a:t>
            </a:r>
            <a:r>
              <a:rPr lang="ja-JP" altLang="en-US" sz="1400" b="1" i="1" baseline="-25000" dirty="0">
                <a:latin typeface="Times New Roman" panose="02020603050405020304" pitchFamily="18" charset="0"/>
                <a:cs typeface="Times New Roman" panose="02020603050405020304" pitchFamily="18" charset="0"/>
              </a:rPr>
              <a:t> </a:t>
            </a:r>
            <a:r>
              <a:rPr lang="ja-JP" altLang="en-US" sz="1400" dirty="0">
                <a:latin typeface="+mj-lt"/>
              </a:rPr>
              <a:t> </a:t>
            </a:r>
            <a:r>
              <a:rPr lang="ja-JP" altLang="en-US" sz="1400" i="1" dirty="0">
                <a:latin typeface="+mj-lt"/>
              </a:rPr>
              <a:t>から最小の</a:t>
            </a:r>
            <a:r>
              <a:rPr lang="ja-JP" altLang="en-US" sz="1400" i="1" dirty="0"/>
              <a:t>変更量で</a:t>
            </a:r>
            <a:r>
              <a:rPr lang="ja-JP" altLang="en-US" sz="1400" i="1" dirty="0">
                <a:latin typeface="+mj-lt"/>
              </a:rPr>
              <a:t>条件を満たす </a:t>
            </a:r>
            <a:r>
              <a:rPr lang="en-US" altLang="ja-JP" sz="1400" b="1" i="1" dirty="0">
                <a:latin typeface="Times New Roman" panose="02020603050405020304" pitchFamily="18" charset="0"/>
                <a:cs typeface="Times New Roman" panose="02020603050405020304" pitchFamily="18" charset="0"/>
              </a:rPr>
              <a:t>X</a:t>
            </a:r>
            <a:r>
              <a:rPr lang="en-US" altLang="ja-JP" sz="1400" b="1" i="1" baseline="-25000" dirty="0">
                <a:latin typeface="Times New Roman" panose="02020603050405020304" pitchFamily="18" charset="0"/>
                <a:cs typeface="Times New Roman" panose="02020603050405020304" pitchFamily="18" charset="0"/>
              </a:rPr>
              <a:t>i</a:t>
            </a:r>
            <a:r>
              <a:rPr lang="en-US" altLang="ja-JP" sz="1400" b="1" i="1" dirty="0">
                <a:latin typeface="Times New Roman" panose="02020603050405020304" pitchFamily="18" charset="0"/>
                <a:cs typeface="Times New Roman" panose="02020603050405020304" pitchFamily="18" charset="0"/>
              </a:rPr>
              <a:t>’</a:t>
            </a:r>
            <a:r>
              <a:rPr lang="ja-JP" altLang="en-US" sz="1400" b="1" i="1" dirty="0">
                <a:latin typeface="Times New Roman" panose="02020603050405020304" pitchFamily="18" charset="0"/>
                <a:cs typeface="Times New Roman" panose="02020603050405020304" pitchFamily="18" charset="0"/>
              </a:rPr>
              <a:t> </a:t>
            </a:r>
            <a:r>
              <a:rPr lang="ja-JP" altLang="en-US" sz="1400" dirty="0">
                <a:latin typeface="Times New Roman" panose="02020603050405020304" pitchFamily="18" charset="0"/>
                <a:cs typeface="Times New Roman" panose="02020603050405020304" pitchFamily="18" charset="0"/>
              </a:rPr>
              <a:t>を、</a:t>
            </a:r>
            <a:r>
              <a:rPr lang="ja-JP" altLang="en-US" sz="1400" i="1" dirty="0">
                <a:latin typeface="+mj-lt"/>
              </a:rPr>
              <a:t>変更候補とする</a:t>
            </a:r>
            <a:endParaRPr lang="en-US" altLang="ja-JP" sz="1400" i="1" dirty="0">
              <a:latin typeface="+mj-lt"/>
            </a:endParaRPr>
          </a:p>
          <a:p>
            <a:pPr marL="457200" indent="-457200">
              <a:buFont typeface="+mj-lt"/>
              <a:buAutoNum type="arabicPeriod"/>
            </a:pPr>
            <a:r>
              <a:rPr lang="ja-JP" altLang="en-US" sz="1400" i="1" dirty="0"/>
              <a:t>変更候補 </a:t>
            </a:r>
            <a:r>
              <a:rPr lang="ja-JP" altLang="en-US" sz="1400" dirty="0">
                <a:latin typeface="Times New Roman" panose="02020603050405020304" pitchFamily="18" charset="0"/>
                <a:cs typeface="Times New Roman" panose="02020603050405020304" pitchFamily="18" charset="0"/>
              </a:rPr>
              <a:t> </a:t>
            </a:r>
            <a:r>
              <a:rPr lang="en-US" altLang="ja-JP" sz="1400" b="1" i="1" dirty="0">
                <a:latin typeface="Times New Roman" panose="02020603050405020304" pitchFamily="18" charset="0"/>
                <a:cs typeface="Times New Roman" panose="02020603050405020304" pitchFamily="18" charset="0"/>
              </a:rPr>
              <a:t>X</a:t>
            </a:r>
            <a:r>
              <a:rPr lang="en-US" altLang="ja-JP" sz="1400" b="1" i="1" baseline="-25000" dirty="0">
                <a:latin typeface="Times New Roman" panose="02020603050405020304" pitchFamily="18" charset="0"/>
                <a:cs typeface="Times New Roman" panose="02020603050405020304" pitchFamily="18" charset="0"/>
              </a:rPr>
              <a:t>i</a:t>
            </a:r>
            <a:r>
              <a:rPr lang="en-US" altLang="ja-JP" sz="1400" b="1" i="1" dirty="0">
                <a:latin typeface="Times New Roman" panose="02020603050405020304" pitchFamily="18" charset="0"/>
                <a:cs typeface="Times New Roman" panose="02020603050405020304" pitchFamily="18" charset="0"/>
              </a:rPr>
              <a:t>’</a:t>
            </a:r>
            <a:r>
              <a:rPr lang="ja-JP" altLang="en-US" sz="1400" b="1" i="1" dirty="0">
                <a:latin typeface="Times New Roman" panose="02020603050405020304" pitchFamily="18" charset="0"/>
                <a:cs typeface="Times New Roman" panose="02020603050405020304" pitchFamily="18" charset="0"/>
              </a:rPr>
              <a:t> </a:t>
            </a:r>
            <a:r>
              <a:rPr lang="ja-JP" altLang="en-US" sz="1400" i="1" dirty="0">
                <a:latin typeface="Times New Roman" panose="02020603050405020304" pitchFamily="18" charset="0"/>
                <a:cs typeface="Times New Roman" panose="02020603050405020304" pitchFamily="18" charset="0"/>
              </a:rPr>
              <a:t>が</a:t>
            </a:r>
            <a:r>
              <a:rPr lang="ja-JP" altLang="en-US" sz="1400" dirty="0"/>
              <a:t>森モデルによって「望ましい」ラベルと予測されれば、採択する</a:t>
            </a:r>
            <a:endParaRPr lang="en-US" altLang="ja-JP" sz="1400" i="1" dirty="0">
              <a:latin typeface="+mj-lt"/>
            </a:endParaRPr>
          </a:p>
          <a:p>
            <a:pPr marL="457200" indent="-457200">
              <a:buFont typeface="+mj-lt"/>
              <a:buAutoNum type="arabicPeriod"/>
            </a:pPr>
            <a:endParaRPr kumimoji="1" lang="ja-JP" altLang="en-US" sz="1400" dirty="0">
              <a:latin typeface="+mj-lt"/>
            </a:endParaRPr>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520" y="4022552"/>
            <a:ext cx="4536504" cy="24726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正方形/長方形 4"/>
          <p:cNvSpPr/>
          <p:nvPr/>
        </p:nvSpPr>
        <p:spPr>
          <a:xfrm>
            <a:off x="261040" y="3533627"/>
            <a:ext cx="2947217" cy="307777"/>
          </a:xfrm>
          <a:prstGeom prst="rect">
            <a:avLst/>
          </a:prstGeom>
        </p:spPr>
        <p:txBody>
          <a:bodyPr wrap="none">
            <a:spAutoFit/>
          </a:bodyPr>
          <a:lstStyle/>
          <a:p>
            <a:r>
              <a:rPr kumimoji="1" lang="en-US" altLang="ja-JP" sz="1400" b="1" dirty="0">
                <a:solidFill>
                  <a:schemeClr val="accent1"/>
                </a:solidFill>
                <a:latin typeface="+mj-lt"/>
              </a:rPr>
              <a:t>Prediction by ensemble trees</a:t>
            </a:r>
          </a:p>
        </p:txBody>
      </p:sp>
      <p:grpSp>
        <p:nvGrpSpPr>
          <p:cNvPr id="6" name="グループ化 5"/>
          <p:cNvGrpSpPr/>
          <p:nvPr/>
        </p:nvGrpSpPr>
        <p:grpSpPr>
          <a:xfrm>
            <a:off x="5788516" y="3429000"/>
            <a:ext cx="2743924" cy="2929954"/>
            <a:chOff x="4343400" y="1600200"/>
            <a:chExt cx="4379837" cy="4676775"/>
          </a:xfrm>
        </p:grpSpPr>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1600200"/>
              <a:ext cx="4379837" cy="4676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正方形/長方形 7"/>
            <p:cNvSpPr/>
            <p:nvPr/>
          </p:nvSpPr>
          <p:spPr>
            <a:xfrm>
              <a:off x="7772400" y="5257800"/>
              <a:ext cx="381000" cy="381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9" name="正方形/長方形 8"/>
            <p:cNvSpPr/>
            <p:nvPr/>
          </p:nvSpPr>
          <p:spPr>
            <a:xfrm>
              <a:off x="6934200" y="5891448"/>
              <a:ext cx="381000" cy="3810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0" name="正方形/長方形 9"/>
            <p:cNvSpPr/>
            <p:nvPr/>
          </p:nvSpPr>
          <p:spPr>
            <a:xfrm>
              <a:off x="6152318" y="5891448"/>
              <a:ext cx="381000" cy="3810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1" name="正方形/長方形 10"/>
            <p:cNvSpPr/>
            <p:nvPr/>
          </p:nvSpPr>
          <p:spPr>
            <a:xfrm>
              <a:off x="5029200" y="5895975"/>
              <a:ext cx="381000" cy="3810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2" name="フリーフォーム 11"/>
            <p:cNvSpPr/>
            <p:nvPr/>
          </p:nvSpPr>
          <p:spPr>
            <a:xfrm>
              <a:off x="5218922" y="3739082"/>
              <a:ext cx="1544017" cy="2156894"/>
            </a:xfrm>
            <a:custGeom>
              <a:avLst/>
              <a:gdLst>
                <a:gd name="connsiteX0" fmla="*/ 1544017 w 1544017"/>
                <a:gd name="connsiteY0" fmla="*/ 0 h 2290527"/>
                <a:gd name="connsiteX1" fmla="*/ 837846 w 1544017"/>
                <a:gd name="connsiteY1" fmla="*/ 226337 h 2290527"/>
                <a:gd name="connsiteX2" fmla="*/ 185997 w 1544017"/>
                <a:gd name="connsiteY2" fmla="*/ 516048 h 2290527"/>
                <a:gd name="connsiteX3" fmla="*/ 23034 w 1544017"/>
                <a:gd name="connsiteY3" fmla="*/ 1122630 h 2290527"/>
                <a:gd name="connsiteX4" fmla="*/ 4928 w 1544017"/>
                <a:gd name="connsiteY4" fmla="*/ 2290527 h 2290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017" h="2290527">
                  <a:moveTo>
                    <a:pt x="1544017" y="0"/>
                  </a:moveTo>
                  <a:cubicBezTo>
                    <a:pt x="1304099" y="70164"/>
                    <a:pt x="1064182" y="140329"/>
                    <a:pt x="837846" y="226337"/>
                  </a:cubicBezTo>
                  <a:cubicBezTo>
                    <a:pt x="611510" y="312345"/>
                    <a:pt x="321799" y="366666"/>
                    <a:pt x="185997" y="516048"/>
                  </a:cubicBezTo>
                  <a:cubicBezTo>
                    <a:pt x="50195" y="665430"/>
                    <a:pt x="53212" y="826884"/>
                    <a:pt x="23034" y="1122630"/>
                  </a:cubicBezTo>
                  <a:cubicBezTo>
                    <a:pt x="-7144" y="1418377"/>
                    <a:pt x="-1108" y="1854452"/>
                    <a:pt x="4928" y="2290527"/>
                  </a:cubicBezTo>
                </a:path>
              </a:pathLst>
            </a:custGeom>
            <a:noFill/>
            <a:ln w="5715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3" name="フリーフォーム 12"/>
            <p:cNvSpPr/>
            <p:nvPr/>
          </p:nvSpPr>
          <p:spPr>
            <a:xfrm>
              <a:off x="6828280" y="3639493"/>
              <a:ext cx="1114962" cy="1618307"/>
            </a:xfrm>
            <a:custGeom>
              <a:avLst/>
              <a:gdLst>
                <a:gd name="connsiteX0" fmla="*/ 7086 w 1114962"/>
                <a:gd name="connsiteY0" fmla="*/ 0 h 1837854"/>
                <a:gd name="connsiteX1" fmla="*/ 88568 w 1114962"/>
                <a:gd name="connsiteY1" fmla="*/ 217283 h 1837854"/>
                <a:gd name="connsiteX2" fmla="*/ 631775 w 1114962"/>
                <a:gd name="connsiteY2" fmla="*/ 416459 h 1837854"/>
                <a:gd name="connsiteX3" fmla="*/ 794738 w 1114962"/>
                <a:gd name="connsiteY3" fmla="*/ 615636 h 1837854"/>
                <a:gd name="connsiteX4" fmla="*/ 803791 w 1114962"/>
                <a:gd name="connsiteY4" fmla="*/ 778598 h 1837854"/>
                <a:gd name="connsiteX5" fmla="*/ 984861 w 1114962"/>
                <a:gd name="connsiteY5" fmla="*/ 932507 h 1837854"/>
                <a:gd name="connsiteX6" fmla="*/ 1066342 w 1114962"/>
                <a:gd name="connsiteY6" fmla="*/ 1013988 h 1837854"/>
                <a:gd name="connsiteX7" fmla="*/ 1111609 w 1114962"/>
                <a:gd name="connsiteY7" fmla="*/ 1176951 h 1837854"/>
                <a:gd name="connsiteX8" fmla="*/ 1111609 w 1114962"/>
                <a:gd name="connsiteY8" fmla="*/ 1493822 h 1837854"/>
                <a:gd name="connsiteX9" fmla="*/ 1111609 w 1114962"/>
                <a:gd name="connsiteY9" fmla="*/ 1837854 h 1837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4962" h="1837854">
                  <a:moveTo>
                    <a:pt x="7086" y="0"/>
                  </a:moveTo>
                  <a:cubicBezTo>
                    <a:pt x="-4231" y="73936"/>
                    <a:pt x="-15547" y="147873"/>
                    <a:pt x="88568" y="217283"/>
                  </a:cubicBezTo>
                  <a:cubicBezTo>
                    <a:pt x="192683" y="286693"/>
                    <a:pt x="514080" y="350067"/>
                    <a:pt x="631775" y="416459"/>
                  </a:cubicBezTo>
                  <a:cubicBezTo>
                    <a:pt x="749470" y="482851"/>
                    <a:pt x="766069" y="555280"/>
                    <a:pt x="794738" y="615636"/>
                  </a:cubicBezTo>
                  <a:cubicBezTo>
                    <a:pt x="823407" y="675992"/>
                    <a:pt x="772104" y="725786"/>
                    <a:pt x="803791" y="778598"/>
                  </a:cubicBezTo>
                  <a:cubicBezTo>
                    <a:pt x="835478" y="831410"/>
                    <a:pt x="941103" y="893275"/>
                    <a:pt x="984861" y="932507"/>
                  </a:cubicBezTo>
                  <a:cubicBezTo>
                    <a:pt x="1028619" y="971739"/>
                    <a:pt x="1045217" y="973247"/>
                    <a:pt x="1066342" y="1013988"/>
                  </a:cubicBezTo>
                  <a:cubicBezTo>
                    <a:pt x="1087467" y="1054729"/>
                    <a:pt x="1104065" y="1096979"/>
                    <a:pt x="1111609" y="1176951"/>
                  </a:cubicBezTo>
                  <a:cubicBezTo>
                    <a:pt x="1119154" y="1256923"/>
                    <a:pt x="1111609" y="1493822"/>
                    <a:pt x="1111609" y="1493822"/>
                  </a:cubicBezTo>
                  <a:cubicBezTo>
                    <a:pt x="1111609" y="1603972"/>
                    <a:pt x="1108591" y="1779007"/>
                    <a:pt x="1111609" y="1837854"/>
                  </a:cubicBezTo>
                </a:path>
              </a:pathLst>
            </a:custGeom>
            <a:noFill/>
            <a:ln w="5715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grpSp>
      <p:sp>
        <p:nvSpPr>
          <p:cNvPr id="14" name="乗算記号 13"/>
          <p:cNvSpPr/>
          <p:nvPr/>
        </p:nvSpPr>
        <p:spPr>
          <a:xfrm>
            <a:off x="7732731" y="5206931"/>
            <a:ext cx="576064" cy="50405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dirty="0">
              <a:latin typeface="+mj-lt"/>
            </a:endParaRPr>
          </a:p>
        </p:txBody>
      </p:sp>
      <p:sp>
        <p:nvSpPr>
          <p:cNvPr id="16" name="右矢印 15"/>
          <p:cNvSpPr/>
          <p:nvPr/>
        </p:nvSpPr>
        <p:spPr>
          <a:xfrm>
            <a:off x="4860032" y="4407015"/>
            <a:ext cx="928484" cy="1710410"/>
          </a:xfrm>
          <a:prstGeom prst="rightArrow">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17" name="正方形/長方形 16"/>
          <p:cNvSpPr/>
          <p:nvPr/>
        </p:nvSpPr>
        <p:spPr>
          <a:xfrm>
            <a:off x="2987824" y="4768988"/>
            <a:ext cx="936104" cy="1070809"/>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18" name="正方形/長方形 17">
            <a:extLst>
              <a:ext uri="{FF2B5EF4-FFF2-40B4-BE49-F238E27FC236}">
                <a16:creationId xmlns:a16="http://schemas.microsoft.com/office/drawing/2014/main" id="{E0E21F92-902F-4AAF-B940-B261120CE5DF}"/>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9402830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3600" dirty="0"/>
              <a:t>多クラス分類にも自然に拡張可能</a:t>
            </a:r>
          </a:p>
        </p:txBody>
      </p:sp>
      <p:pic>
        <p:nvPicPr>
          <p:cNvPr id="6" name="Picture 4" descr="C:\Users\130182\Desktop\ctree_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1628800"/>
            <a:ext cx="6816756" cy="5112568"/>
          </a:xfrm>
          <a:prstGeom prst="rect">
            <a:avLst/>
          </a:prstGeom>
          <a:noFill/>
          <a:ln>
            <a:solidFill>
              <a:srgbClr val="0070C0"/>
            </a:solidFill>
          </a:ln>
          <a:extLst>
            <a:ext uri="{909E8E84-426E-40DD-AFC4-6F175D3DCCD1}">
              <a14:hiddenFill xmlns:a14="http://schemas.microsoft.com/office/drawing/2010/main">
                <a:solidFill>
                  <a:srgbClr val="FFFFFF"/>
                </a:solidFill>
              </a14:hiddenFill>
            </a:ext>
          </a:extLst>
        </p:spPr>
      </p:pic>
      <p:sp>
        <p:nvSpPr>
          <p:cNvPr id="8" name="テキスト ボックス 7"/>
          <p:cNvSpPr txBox="1"/>
          <p:nvPr/>
        </p:nvSpPr>
        <p:spPr>
          <a:xfrm>
            <a:off x="1475656" y="3717032"/>
            <a:ext cx="1080120" cy="307777"/>
          </a:xfrm>
          <a:prstGeom prst="rect">
            <a:avLst/>
          </a:prstGeom>
          <a:noFill/>
          <a:ln w="28575">
            <a:solidFill>
              <a:srgbClr val="FF0000"/>
            </a:solidFill>
          </a:ln>
        </p:spPr>
        <p:txBody>
          <a:bodyPr wrap="square" rtlCol="0">
            <a:spAutoFit/>
          </a:bodyPr>
          <a:lstStyle/>
          <a:p>
            <a:pPr algn="ctr"/>
            <a:r>
              <a:rPr kumimoji="1" lang="en-US" altLang="ja-JP" sz="1400" b="1" dirty="0" err="1">
                <a:solidFill>
                  <a:srgbClr val="FF0000"/>
                </a:solidFill>
              </a:rPr>
              <a:t>Setosa</a:t>
            </a:r>
            <a:endParaRPr kumimoji="1" lang="ja-JP" altLang="en-US" sz="1400" b="1" dirty="0">
              <a:solidFill>
                <a:srgbClr val="FF0000"/>
              </a:solidFill>
            </a:endParaRPr>
          </a:p>
        </p:txBody>
      </p:sp>
      <p:sp>
        <p:nvSpPr>
          <p:cNvPr id="9" name="テキスト ボックス 8"/>
          <p:cNvSpPr txBox="1"/>
          <p:nvPr/>
        </p:nvSpPr>
        <p:spPr>
          <a:xfrm>
            <a:off x="2627784" y="6237312"/>
            <a:ext cx="1224136" cy="307777"/>
          </a:xfrm>
          <a:prstGeom prst="rect">
            <a:avLst/>
          </a:prstGeom>
          <a:noFill/>
          <a:ln w="28575">
            <a:solidFill>
              <a:srgbClr val="00B050"/>
            </a:solidFill>
          </a:ln>
        </p:spPr>
        <p:txBody>
          <a:bodyPr wrap="square" rtlCol="0">
            <a:spAutoFit/>
          </a:bodyPr>
          <a:lstStyle/>
          <a:p>
            <a:pPr algn="ctr"/>
            <a:r>
              <a:rPr kumimoji="1" lang="en-US" altLang="ja-JP" sz="1400" b="1" dirty="0">
                <a:solidFill>
                  <a:srgbClr val="00B050"/>
                </a:solidFill>
              </a:rPr>
              <a:t>Versicolor</a:t>
            </a:r>
            <a:endParaRPr kumimoji="1" lang="ja-JP" altLang="en-US" sz="1400" b="1" dirty="0">
              <a:solidFill>
                <a:srgbClr val="00B050"/>
              </a:solidFill>
            </a:endParaRPr>
          </a:p>
        </p:txBody>
      </p:sp>
      <p:sp>
        <p:nvSpPr>
          <p:cNvPr id="10" name="テキスト ボックス 9"/>
          <p:cNvSpPr txBox="1"/>
          <p:nvPr/>
        </p:nvSpPr>
        <p:spPr>
          <a:xfrm>
            <a:off x="3959932" y="6237312"/>
            <a:ext cx="1224136" cy="307777"/>
          </a:xfrm>
          <a:prstGeom prst="rect">
            <a:avLst/>
          </a:prstGeom>
          <a:noFill/>
          <a:ln w="28575">
            <a:solidFill>
              <a:srgbClr val="0070C0"/>
            </a:solidFill>
          </a:ln>
        </p:spPr>
        <p:txBody>
          <a:bodyPr wrap="square" rtlCol="0">
            <a:spAutoFit/>
          </a:bodyPr>
          <a:lstStyle/>
          <a:p>
            <a:pPr algn="ctr"/>
            <a:r>
              <a:rPr lang="en-US" altLang="ja-JP" sz="1400" b="1" dirty="0" err="1">
                <a:solidFill>
                  <a:srgbClr val="0070C0"/>
                </a:solidFill>
              </a:rPr>
              <a:t>Virginica</a:t>
            </a:r>
            <a:endParaRPr kumimoji="1" lang="ja-JP" altLang="en-US" sz="1400" b="1" dirty="0">
              <a:solidFill>
                <a:srgbClr val="0070C0"/>
              </a:solidFill>
            </a:endParaRPr>
          </a:p>
        </p:txBody>
      </p:sp>
      <p:sp>
        <p:nvSpPr>
          <p:cNvPr id="11" name="テキスト ボックス 10"/>
          <p:cNvSpPr txBox="1"/>
          <p:nvPr/>
        </p:nvSpPr>
        <p:spPr>
          <a:xfrm>
            <a:off x="5256076" y="6237312"/>
            <a:ext cx="1224136" cy="307777"/>
          </a:xfrm>
          <a:prstGeom prst="rect">
            <a:avLst/>
          </a:prstGeom>
          <a:noFill/>
          <a:ln w="28575">
            <a:solidFill>
              <a:srgbClr val="00B050"/>
            </a:solidFill>
          </a:ln>
        </p:spPr>
        <p:txBody>
          <a:bodyPr wrap="square" rtlCol="0">
            <a:spAutoFit/>
          </a:bodyPr>
          <a:lstStyle/>
          <a:p>
            <a:pPr algn="ctr"/>
            <a:r>
              <a:rPr kumimoji="1" lang="en-US" altLang="ja-JP" sz="1400" b="1" dirty="0">
                <a:solidFill>
                  <a:srgbClr val="00B050"/>
                </a:solidFill>
              </a:rPr>
              <a:t>Versicolor</a:t>
            </a:r>
            <a:endParaRPr kumimoji="1" lang="ja-JP" altLang="en-US" sz="1400" b="1" dirty="0">
              <a:solidFill>
                <a:srgbClr val="00B050"/>
              </a:solidFill>
            </a:endParaRPr>
          </a:p>
        </p:txBody>
      </p:sp>
      <p:sp>
        <p:nvSpPr>
          <p:cNvPr id="12" name="テキスト ボックス 11"/>
          <p:cNvSpPr txBox="1"/>
          <p:nvPr/>
        </p:nvSpPr>
        <p:spPr>
          <a:xfrm>
            <a:off x="6588224" y="6237312"/>
            <a:ext cx="1224136" cy="307777"/>
          </a:xfrm>
          <a:prstGeom prst="rect">
            <a:avLst/>
          </a:prstGeom>
          <a:noFill/>
          <a:ln w="28575">
            <a:solidFill>
              <a:srgbClr val="0070C0"/>
            </a:solidFill>
          </a:ln>
        </p:spPr>
        <p:txBody>
          <a:bodyPr wrap="square" rtlCol="0">
            <a:spAutoFit/>
          </a:bodyPr>
          <a:lstStyle/>
          <a:p>
            <a:pPr algn="ctr"/>
            <a:r>
              <a:rPr kumimoji="1" lang="en-US" altLang="ja-JP" sz="1400" b="1" dirty="0" err="1">
                <a:solidFill>
                  <a:srgbClr val="0070C0"/>
                </a:solidFill>
              </a:rPr>
              <a:t>Virginica</a:t>
            </a:r>
            <a:endParaRPr kumimoji="1" lang="ja-JP" altLang="en-US" sz="1400" b="1" dirty="0">
              <a:solidFill>
                <a:srgbClr val="0070C0"/>
              </a:solidFill>
            </a:endParaRPr>
          </a:p>
        </p:txBody>
      </p:sp>
      <p:pic>
        <p:nvPicPr>
          <p:cNvPr id="614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26385" y="1556792"/>
            <a:ext cx="3494087" cy="1292225"/>
          </a:xfrm>
          <a:prstGeom prst="rect">
            <a:avLst/>
          </a:prstGeom>
          <a:solidFill>
            <a:schemeClr val="bg1"/>
          </a:solidFill>
          <a:ln w="38100">
            <a:solidFill>
              <a:srgbClr val="FFC000"/>
            </a:solidFill>
            <a:miter lim="800000"/>
            <a:headEnd/>
            <a:tailEnd/>
          </a:ln>
          <a:effectLst/>
        </p:spPr>
      </p:pic>
      <p:sp>
        <p:nvSpPr>
          <p:cNvPr id="13" name="正方形/長方形 12">
            <a:extLst>
              <a:ext uri="{FF2B5EF4-FFF2-40B4-BE49-F238E27FC236}">
                <a16:creationId xmlns:a16="http://schemas.microsoft.com/office/drawing/2014/main" id="{EBC6FAFE-DB6E-46F5-ACDF-FD73F6DFF1F5}"/>
              </a:ext>
            </a:extLst>
          </p:cNvPr>
          <p:cNvSpPr/>
          <p:nvPr/>
        </p:nvSpPr>
        <p:spPr>
          <a:xfrm>
            <a:off x="0" y="0"/>
            <a:ext cx="4532138" cy="400110"/>
          </a:xfrm>
          <a:prstGeom prst="rect">
            <a:avLst/>
          </a:prstGeom>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latin typeface="+mj-lt"/>
              </a:rPr>
              <a:t>Actionable FEATURE TWEAKING</a:t>
            </a:r>
          </a:p>
        </p:txBody>
      </p:sp>
    </p:spTree>
    <p:extLst>
      <p:ext uri="{BB962C8B-B14F-4D97-AF65-F5344CB8AC3E}">
        <p14:creationId xmlns:p14="http://schemas.microsoft.com/office/powerpoint/2010/main" val="28668803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BE2E5CB-3C2D-44FC-A889-2D2642B4E26A}"/>
              </a:ext>
            </a:extLst>
          </p:cNvPr>
          <p:cNvPicPr>
            <a:picLocks noChangeAspect="1"/>
          </p:cNvPicPr>
          <p:nvPr/>
        </p:nvPicPr>
        <p:blipFill>
          <a:blip r:embed="rId3"/>
          <a:stretch>
            <a:fillRect/>
          </a:stretch>
        </p:blipFill>
        <p:spPr>
          <a:xfrm>
            <a:off x="4580553" y="2348880"/>
            <a:ext cx="4239919" cy="4444980"/>
          </a:xfrm>
          <a:prstGeom prst="rect">
            <a:avLst/>
          </a:prstGeom>
        </p:spPr>
      </p:pic>
      <p:sp>
        <p:nvSpPr>
          <p:cNvPr id="2" name="タイトル 1">
            <a:extLst>
              <a:ext uri="{FF2B5EF4-FFF2-40B4-BE49-F238E27FC236}">
                <a16:creationId xmlns:a16="http://schemas.microsoft.com/office/drawing/2014/main" id="{5F74317D-88C4-4A16-A53F-B835D0C50026}"/>
              </a:ext>
            </a:extLst>
          </p:cNvPr>
          <p:cNvSpPr>
            <a:spLocks noGrp="1"/>
          </p:cNvSpPr>
          <p:nvPr>
            <p:ph type="title"/>
          </p:nvPr>
        </p:nvSpPr>
        <p:spPr/>
        <p:txBody>
          <a:bodyPr>
            <a:normAutofit/>
          </a:bodyPr>
          <a:lstStyle/>
          <a:p>
            <a:r>
              <a:rPr kumimoji="1" lang="ja-JP" altLang="en-US" dirty="0">
                <a:latin typeface="+mj-lt"/>
              </a:rPr>
              <a:t>作った</a:t>
            </a:r>
          </a:p>
        </p:txBody>
      </p:sp>
      <p:sp>
        <p:nvSpPr>
          <p:cNvPr id="11" name="スライド番号プレースホルダー 10"/>
          <p:cNvSpPr>
            <a:spLocks noGrp="1"/>
          </p:cNvSpPr>
          <p:nvPr>
            <p:ph type="sldNum" sz="quarter" idx="12"/>
          </p:nvPr>
        </p:nvSpPr>
        <p:spPr/>
        <p:txBody>
          <a:bodyPr/>
          <a:lstStyle/>
          <a:p>
            <a:fld id="{CF380516-B06B-451D-8D80-0585AAF738B4}" type="slidenum">
              <a:rPr lang="ja-JP" altLang="en-US" smtClean="0">
                <a:solidFill>
                  <a:srgbClr val="000000"/>
                </a:solidFill>
                <a:latin typeface="+mj-lt"/>
              </a:rPr>
              <a:pPr/>
              <a:t>23</a:t>
            </a:fld>
            <a:endParaRPr lang="ja-JP" altLang="en-US" dirty="0">
              <a:solidFill>
                <a:srgbClr val="000000"/>
              </a:solidFill>
              <a:latin typeface="+mj-lt"/>
            </a:endParaRPr>
          </a:p>
        </p:txBody>
      </p:sp>
      <p:sp>
        <p:nvSpPr>
          <p:cNvPr id="5" name="正方形/長方形 4"/>
          <p:cNvSpPr/>
          <p:nvPr/>
        </p:nvSpPr>
        <p:spPr>
          <a:xfrm>
            <a:off x="498957" y="2805896"/>
            <a:ext cx="3785011" cy="1631216"/>
          </a:xfrm>
          <a:prstGeom prst="rect">
            <a:avLst/>
          </a:prstGeom>
        </p:spPr>
        <p:txBody>
          <a:bodyPr wrap="none">
            <a:spAutoFit/>
          </a:bodyPr>
          <a:lstStyle/>
          <a:p>
            <a:r>
              <a:rPr lang="ja-JP" altLang="en-US" sz="2000" dirty="0"/>
              <a:t>人工データの負例を</a:t>
            </a:r>
            <a:endParaRPr lang="en-US" altLang="ja-JP" sz="2000" dirty="0"/>
          </a:p>
          <a:p>
            <a:r>
              <a:rPr lang="ja-JP" altLang="en-US" sz="2000" dirty="0"/>
              <a:t>正例と予測するように変更する実験</a:t>
            </a:r>
            <a:endParaRPr lang="en-US" altLang="ja-JP" sz="2000" dirty="0"/>
          </a:p>
          <a:p>
            <a:endParaRPr lang="en-US" altLang="ja-JP" sz="2000" dirty="0"/>
          </a:p>
          <a:p>
            <a:r>
              <a:rPr lang="ja-JP" altLang="en-US" sz="2000" b="1" dirty="0">
                <a:solidFill>
                  <a:srgbClr val="7030A0"/>
                </a:solidFill>
              </a:rPr>
              <a:t>●変更元</a:t>
            </a:r>
            <a:r>
              <a:rPr lang="ja-JP" altLang="en-US" sz="2000" b="1" dirty="0"/>
              <a:t>　→　</a:t>
            </a:r>
            <a:r>
              <a:rPr lang="ja-JP" altLang="en-US" sz="2000" b="1" dirty="0">
                <a:solidFill>
                  <a:srgbClr val="00B050"/>
                </a:solidFill>
              </a:rPr>
              <a:t>●変更提案</a:t>
            </a:r>
            <a:endParaRPr lang="en-US" altLang="ja-JP" sz="2000" b="1" dirty="0">
              <a:solidFill>
                <a:srgbClr val="00B050"/>
              </a:solidFill>
            </a:endParaRPr>
          </a:p>
          <a:p>
            <a:r>
              <a:rPr lang="ja-JP" altLang="en-US" sz="2000" b="1" dirty="0">
                <a:solidFill>
                  <a:srgbClr val="FF0000"/>
                </a:solidFill>
              </a:rPr>
              <a:t>○正例</a:t>
            </a:r>
            <a:endParaRPr lang="ja-JP" altLang="en-US" sz="2000" dirty="0">
              <a:solidFill>
                <a:srgbClr val="FF0000"/>
              </a:solidFill>
            </a:endParaRPr>
          </a:p>
        </p:txBody>
      </p:sp>
      <p:sp>
        <p:nvSpPr>
          <p:cNvPr id="7" name="正方形/長方形 6">
            <a:extLst>
              <a:ext uri="{FF2B5EF4-FFF2-40B4-BE49-F238E27FC236}">
                <a16:creationId xmlns:a16="http://schemas.microsoft.com/office/drawing/2014/main" id="{E8405211-47D6-45F4-B119-927F76CEBFE5}"/>
              </a:ext>
            </a:extLst>
          </p:cNvPr>
          <p:cNvSpPr/>
          <p:nvPr/>
        </p:nvSpPr>
        <p:spPr>
          <a:xfrm>
            <a:off x="498957" y="1597729"/>
            <a:ext cx="2061783" cy="400110"/>
          </a:xfrm>
          <a:prstGeom prst="rect">
            <a:avLst/>
          </a:prstGeom>
        </p:spPr>
        <p:txBody>
          <a:bodyPr wrap="none">
            <a:spAutoFit/>
          </a:bodyPr>
          <a:lstStyle/>
          <a:p>
            <a:r>
              <a:rPr lang="en-US" altLang="ja-JP" sz="2000" dirty="0"/>
              <a:t>GitHub</a:t>
            </a:r>
            <a:r>
              <a:rPr lang="ja-JP" altLang="en-US" sz="2000" dirty="0"/>
              <a:t>（</a:t>
            </a:r>
            <a:r>
              <a:rPr lang="en-US" altLang="ja-JP" sz="2000" dirty="0"/>
              <a:t>http</a:t>
            </a:r>
            <a:r>
              <a:rPr lang="ja-JP" altLang="en-US" sz="2000" dirty="0"/>
              <a:t>）</a:t>
            </a:r>
          </a:p>
        </p:txBody>
      </p:sp>
      <p:sp>
        <p:nvSpPr>
          <p:cNvPr id="9" name="正方形/長方形 8">
            <a:extLst>
              <a:ext uri="{FF2B5EF4-FFF2-40B4-BE49-F238E27FC236}">
                <a16:creationId xmlns:a16="http://schemas.microsoft.com/office/drawing/2014/main" id="{A407D482-D0BC-4074-9BD5-D9B4A0DD01BF}"/>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33599654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a:t>getTree.randomForest</a:t>
            </a:r>
            <a:r>
              <a:rPr kumimoji="1" lang="en-US" altLang="ja-JP" dirty="0"/>
              <a:t>()</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4AB89D74-85E3-4A9E-9CB3-7E3D88342FAD}"/>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2358833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a:t>getTree.XGBoost</a:t>
            </a:r>
            <a:r>
              <a:rPr kumimoji="1" lang="en-US" altLang="ja-JP" dirty="0"/>
              <a:t>()</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EF7F20BC-6B02-42B7-BAA5-59F9DD329E76}"/>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39138819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setESatisfactory</a:t>
            </a:r>
            <a:r>
              <a:rPr lang="en-US" altLang="ja-JP" dirty="0"/>
              <a:t>()</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D54DD663-E800-48B9-BE1D-4F49CB3F6A19}"/>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21566512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a:t>suggestTweakedFeature</a:t>
            </a:r>
            <a:r>
              <a:rPr kumimoji="1" lang="en-US" altLang="ja-JP" dirty="0"/>
              <a:t>()</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724A3A1B-BB43-4011-9C58-C6DC5844998D}"/>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7339751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a:t>populationImportance</a:t>
            </a:r>
            <a:r>
              <a:rPr kumimoji="1" lang="en-US" altLang="ja-JP" dirty="0"/>
              <a:t>()</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C737BFDA-59F0-45F0-8D11-3109D0CB2856}"/>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17503662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a:t>utilities:  rescale() / descale()</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dirty="0"/>
          </a:p>
        </p:txBody>
      </p:sp>
      <p:sp>
        <p:nvSpPr>
          <p:cNvPr id="4" name="正方形/長方形 3">
            <a:extLst>
              <a:ext uri="{FF2B5EF4-FFF2-40B4-BE49-F238E27FC236}">
                <a16:creationId xmlns:a16="http://schemas.microsoft.com/office/drawing/2014/main" id="{C737BFDA-59F0-45F0-8D11-3109D0CB2856}"/>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27663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467544" y="1700809"/>
            <a:ext cx="8285112" cy="936103"/>
          </a:xfrm>
        </p:spPr>
        <p:txBody>
          <a:bodyPr>
            <a:normAutofit/>
          </a:bodyPr>
          <a:lstStyle/>
          <a:p>
            <a:pPr algn="ctr"/>
            <a:r>
              <a:rPr lang="ja-JP" altLang="en-US" b="1" dirty="0">
                <a:effectLst>
                  <a:outerShdw blurRad="38100" dist="38100" dir="2700000" algn="tl">
                    <a:srgbClr val="000000">
                      <a:alpha val="43137"/>
                    </a:srgbClr>
                  </a:outerShdw>
                </a:effectLst>
              </a:rPr>
              <a:t>森を見て枝を矯める</a:t>
            </a:r>
            <a:endParaRPr kumimoji="1" lang="ja-JP" altLang="en-US"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サブタイトル 2"/>
          <p:cNvSpPr>
            <a:spLocks noGrp="1"/>
          </p:cNvSpPr>
          <p:nvPr>
            <p:ph type="subTitle" idx="1"/>
          </p:nvPr>
        </p:nvSpPr>
        <p:spPr>
          <a:xfrm>
            <a:off x="685800" y="4005064"/>
            <a:ext cx="6910536" cy="1252736"/>
          </a:xfrm>
        </p:spPr>
        <p:txBody>
          <a:bodyPr>
            <a:noAutofit/>
          </a:bodyPr>
          <a:lstStyle/>
          <a:p>
            <a:r>
              <a:rPr lang="ja-JP" altLang="en-US" sz="2000" dirty="0"/>
              <a:t>１．</a:t>
            </a:r>
            <a:r>
              <a:rPr lang="en-US" altLang="ja-JP" sz="2000" dirty="0" err="1"/>
              <a:t>Toromei</a:t>
            </a:r>
            <a:r>
              <a:rPr lang="en-US" altLang="ja-JP" sz="2000" dirty="0"/>
              <a:t>, et al. @KDD 2017  </a:t>
            </a:r>
            <a:r>
              <a:rPr lang="ja-JP" altLang="en-US" sz="2000" dirty="0" err="1"/>
              <a:t>を紹</a:t>
            </a:r>
            <a:r>
              <a:rPr lang="ja-JP" altLang="en-US" sz="2000" dirty="0"/>
              <a:t>介します</a:t>
            </a:r>
            <a:endParaRPr lang="en-US" altLang="ja-JP" sz="2000" dirty="0"/>
          </a:p>
          <a:p>
            <a:r>
              <a:rPr lang="ja-JP" altLang="en-US" sz="2000" dirty="0"/>
              <a:t>２．</a:t>
            </a:r>
            <a:r>
              <a:rPr lang="en-US" altLang="ja-JP" sz="2000" dirty="0"/>
              <a:t>R</a:t>
            </a:r>
            <a:r>
              <a:rPr lang="ja-JP" altLang="en-US" sz="2000" dirty="0"/>
              <a:t>で実装して使ってみます</a:t>
            </a:r>
            <a:endParaRPr lang="en-US" altLang="ja-JP" sz="2000" dirty="0"/>
          </a:p>
          <a:p>
            <a:endParaRPr lang="en-US" altLang="ja-JP" sz="2000" dirty="0"/>
          </a:p>
          <a:p>
            <a:r>
              <a:rPr lang="zh-TW" altLang="en-US" sz="2000" dirty="0">
                <a:ea typeface="ＭＳ Ｐゴシック" panose="020B0600070205080204" pitchFamily="50" charset="-128"/>
              </a:rPr>
              <a:t>第</a:t>
            </a:r>
            <a:r>
              <a:rPr lang="en-US" altLang="zh-TW" sz="2000" dirty="0">
                <a:ea typeface="ＭＳ Ｐゴシック" panose="020B0600070205080204" pitchFamily="50" charset="-128"/>
              </a:rPr>
              <a:t>67</a:t>
            </a:r>
            <a:r>
              <a:rPr lang="zh-TW" altLang="en-US" sz="2000" dirty="0">
                <a:ea typeface="ＭＳ Ｐゴシック" panose="020B0600070205080204" pitchFamily="50" charset="-128"/>
              </a:rPr>
              <a:t>回</a:t>
            </a:r>
            <a:r>
              <a:rPr lang="en-US" altLang="zh-TW" sz="2000" dirty="0">
                <a:ea typeface="ＭＳ Ｐゴシック" panose="020B0600070205080204" pitchFamily="50" charset="-128"/>
              </a:rPr>
              <a:t>R</a:t>
            </a:r>
            <a:r>
              <a:rPr lang="zh-TW" altLang="en-US" sz="2000" dirty="0">
                <a:ea typeface="ＭＳ Ｐゴシック" panose="020B0600070205080204" pitchFamily="50" charset="-128"/>
              </a:rPr>
              <a:t>勉強会＠東京（</a:t>
            </a:r>
            <a:r>
              <a:rPr lang="en-US" altLang="zh-TW" sz="2000" dirty="0">
                <a:ea typeface="ＭＳ Ｐゴシック" panose="020B0600070205080204" pitchFamily="50" charset="-128"/>
              </a:rPr>
              <a:t>#</a:t>
            </a:r>
            <a:r>
              <a:rPr lang="en-US" altLang="zh-TW" sz="2000" dirty="0" err="1">
                <a:ea typeface="ＭＳ Ｐゴシック" panose="020B0600070205080204" pitchFamily="50" charset="-128"/>
              </a:rPr>
              <a:t>TokyoR</a:t>
            </a:r>
            <a:r>
              <a:rPr lang="zh-TW" altLang="en-US" sz="2000" dirty="0">
                <a:ea typeface="ＭＳ Ｐゴシック" panose="020B0600070205080204" pitchFamily="50" charset="-128"/>
              </a:rPr>
              <a:t>）</a:t>
            </a:r>
            <a:endParaRPr lang="ja-JP" altLang="en-US" sz="2000" dirty="0">
              <a:ea typeface="ＭＳ Ｐゴシック" panose="020B0600070205080204" pitchFamily="50" charset="-128"/>
            </a:endParaRPr>
          </a:p>
          <a:p>
            <a:endParaRPr kumimoji="1" lang="ja-JP" altLang="en-US" sz="2000" dirty="0"/>
          </a:p>
        </p:txBody>
      </p:sp>
      <p:sp>
        <p:nvSpPr>
          <p:cNvPr id="4" name="正方形/長方形 3"/>
          <p:cNvSpPr/>
          <p:nvPr/>
        </p:nvSpPr>
        <p:spPr>
          <a:xfrm>
            <a:off x="899592" y="2710661"/>
            <a:ext cx="7344816" cy="707886"/>
          </a:xfrm>
          <a:prstGeom prst="rect">
            <a:avLst/>
          </a:prstGeom>
        </p:spPr>
        <p:txBody>
          <a:bodyPr wrap="square">
            <a:spAutoFit/>
          </a:bodyPr>
          <a:lstStyle/>
          <a:p>
            <a:pPr algn="ctr"/>
            <a:r>
              <a:rPr lang="en-US" altLang="ja-JP" sz="2000" dirty="0">
                <a:solidFill>
                  <a:srgbClr val="C00000"/>
                </a:solidFill>
                <a:latin typeface="Times New Roman" panose="02020603050405020304" pitchFamily="18" charset="0"/>
                <a:cs typeface="Times New Roman" panose="02020603050405020304" pitchFamily="18" charset="0"/>
              </a:rPr>
              <a:t>Introduction of </a:t>
            </a:r>
            <a:r>
              <a:rPr lang="en-US" altLang="ja-JP" sz="2000" i="1" dirty="0">
                <a:solidFill>
                  <a:srgbClr val="C00000"/>
                </a:solidFill>
                <a:latin typeface="Times New Roman" panose="02020603050405020304" pitchFamily="18" charset="0"/>
                <a:cs typeface="Times New Roman" panose="02020603050405020304" pitchFamily="18" charset="0"/>
              </a:rPr>
              <a:t>“Interpretable Predictions of Tree-based Ensembles </a:t>
            </a:r>
          </a:p>
          <a:p>
            <a:pPr algn="ctr"/>
            <a:r>
              <a:rPr lang="en-US" altLang="ja-JP" sz="2000" i="1" dirty="0">
                <a:solidFill>
                  <a:srgbClr val="C00000"/>
                </a:solidFill>
                <a:latin typeface="Times New Roman" panose="02020603050405020304" pitchFamily="18" charset="0"/>
                <a:cs typeface="Times New Roman" panose="02020603050405020304" pitchFamily="18" charset="0"/>
              </a:rPr>
              <a:t>via Actionable </a:t>
            </a:r>
            <a:r>
              <a:rPr lang="en-US" altLang="ja-JP" sz="2000" b="1" dirty="0">
                <a:solidFill>
                  <a:srgbClr val="C00000"/>
                </a:solidFill>
                <a:latin typeface="Times New Roman" panose="02020603050405020304" pitchFamily="18" charset="0"/>
                <a:cs typeface="Times New Roman" panose="02020603050405020304" pitchFamily="18" charset="0"/>
              </a:rPr>
              <a:t>FEATURE TWEAKING</a:t>
            </a:r>
            <a:r>
              <a:rPr lang="en-US" altLang="ja-JP" sz="2000" i="1" dirty="0">
                <a:solidFill>
                  <a:srgbClr val="C00000"/>
                </a:solidFill>
                <a:latin typeface="Times New Roman" panose="02020603050405020304" pitchFamily="18" charset="0"/>
                <a:cs typeface="Times New Roman" panose="02020603050405020304" pitchFamily="18" charset="0"/>
              </a:rPr>
              <a:t>”</a:t>
            </a:r>
            <a:endParaRPr lang="ja-JP" altLang="en-US" sz="2000" dirty="0">
              <a:solidFill>
                <a:srgbClr val="C00000"/>
              </a:solidFill>
            </a:endParaRPr>
          </a:p>
        </p:txBody>
      </p:sp>
    </p:spTree>
    <p:extLst>
      <p:ext uri="{BB962C8B-B14F-4D97-AF65-F5344CB8AC3E}">
        <p14:creationId xmlns:p14="http://schemas.microsoft.com/office/powerpoint/2010/main" val="30588536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74317D-88C4-4A16-A53F-B835D0C50026}"/>
              </a:ext>
            </a:extLst>
          </p:cNvPr>
          <p:cNvSpPr>
            <a:spLocks noGrp="1"/>
          </p:cNvSpPr>
          <p:nvPr>
            <p:ph type="title"/>
          </p:nvPr>
        </p:nvSpPr>
        <p:spPr/>
        <p:txBody>
          <a:bodyPr>
            <a:normAutofit/>
          </a:bodyPr>
          <a:lstStyle/>
          <a:p>
            <a:r>
              <a:rPr kumimoji="1" lang="ja-JP" altLang="en-US" sz="3600" dirty="0">
                <a:latin typeface="+mj-lt"/>
              </a:rPr>
              <a:t>使ってみる（個別事例の改変提案）</a:t>
            </a:r>
          </a:p>
        </p:txBody>
      </p:sp>
      <p:sp>
        <p:nvSpPr>
          <p:cNvPr id="4" name="コンテンツ プレースホルダー 3">
            <a:extLst>
              <a:ext uri="{FF2B5EF4-FFF2-40B4-BE49-F238E27FC236}">
                <a16:creationId xmlns:a16="http://schemas.microsoft.com/office/drawing/2014/main" id="{C22F84D2-F363-4A01-9BDF-2F7F6625D890}"/>
              </a:ext>
            </a:extLst>
          </p:cNvPr>
          <p:cNvSpPr>
            <a:spLocks noGrp="1"/>
          </p:cNvSpPr>
          <p:nvPr>
            <p:ph idx="1"/>
          </p:nvPr>
        </p:nvSpPr>
        <p:spPr/>
        <p:txBody>
          <a:bodyPr/>
          <a:lstStyle/>
          <a:p>
            <a:r>
              <a:rPr lang="en-US" altLang="ja-JP" dirty="0" err="1"/>
              <a:t>Kernlab</a:t>
            </a:r>
            <a:r>
              <a:rPr lang="ja-JP" altLang="en-US" dirty="0"/>
              <a:t>パッケージの</a:t>
            </a:r>
            <a:r>
              <a:rPr lang="en-US" altLang="ja-JP" dirty="0"/>
              <a:t>spam</a:t>
            </a:r>
            <a:r>
              <a:rPr lang="ja-JP" altLang="en-US" dirty="0"/>
              <a:t>データで、“</a:t>
            </a:r>
            <a:r>
              <a:rPr lang="en-US" altLang="ja-JP" dirty="0"/>
              <a:t>spam”</a:t>
            </a:r>
            <a:r>
              <a:rPr lang="ja-JP" altLang="en-US" dirty="0"/>
              <a:t>に分類される事例を“</a:t>
            </a:r>
            <a:r>
              <a:rPr lang="en-US" altLang="ja-JP" dirty="0" err="1"/>
              <a:t>nonspam</a:t>
            </a:r>
            <a:r>
              <a:rPr lang="en-US" altLang="ja-JP" dirty="0"/>
              <a:t>”</a:t>
            </a:r>
            <a:r>
              <a:rPr lang="ja-JP" altLang="en-US" dirty="0"/>
              <a:t>と予測されるように改変してみた</a:t>
            </a:r>
          </a:p>
          <a:p>
            <a:endParaRPr kumimoji="1" lang="ja-JP" altLang="en-US" dirty="0"/>
          </a:p>
        </p:txBody>
      </p:sp>
      <p:sp>
        <p:nvSpPr>
          <p:cNvPr id="11" name="スライド番号プレースホルダー 10"/>
          <p:cNvSpPr>
            <a:spLocks noGrp="1"/>
          </p:cNvSpPr>
          <p:nvPr>
            <p:ph type="sldNum" sz="quarter" idx="12"/>
          </p:nvPr>
        </p:nvSpPr>
        <p:spPr/>
        <p:txBody>
          <a:bodyPr/>
          <a:lstStyle/>
          <a:p>
            <a:fld id="{CF380516-B06B-451D-8D80-0585AAF738B4}" type="slidenum">
              <a:rPr lang="ja-JP" altLang="en-US" smtClean="0">
                <a:solidFill>
                  <a:srgbClr val="000000"/>
                </a:solidFill>
                <a:latin typeface="+mj-lt"/>
              </a:rPr>
              <a:pPr/>
              <a:t>30</a:t>
            </a:fld>
            <a:endParaRPr lang="ja-JP" altLang="en-US" dirty="0">
              <a:solidFill>
                <a:srgbClr val="000000"/>
              </a:solidFill>
              <a:latin typeface="+mj-lt"/>
            </a:endParaRPr>
          </a:p>
        </p:txBody>
      </p:sp>
      <p:sp>
        <p:nvSpPr>
          <p:cNvPr id="8" name="正方形/長方形 7">
            <a:extLst>
              <a:ext uri="{FF2B5EF4-FFF2-40B4-BE49-F238E27FC236}">
                <a16:creationId xmlns:a16="http://schemas.microsoft.com/office/drawing/2014/main" id="{12067128-F34F-4334-926D-04F6D3F4246C}"/>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18725574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74317D-88C4-4A16-A53F-B835D0C50026}"/>
              </a:ext>
            </a:extLst>
          </p:cNvPr>
          <p:cNvSpPr>
            <a:spLocks noGrp="1"/>
          </p:cNvSpPr>
          <p:nvPr>
            <p:ph type="title"/>
          </p:nvPr>
        </p:nvSpPr>
        <p:spPr/>
        <p:txBody>
          <a:bodyPr>
            <a:normAutofit/>
          </a:bodyPr>
          <a:lstStyle/>
          <a:p>
            <a:r>
              <a:rPr kumimoji="1" lang="ja-JP" altLang="en-US" sz="3600" dirty="0">
                <a:latin typeface="+mj-lt"/>
              </a:rPr>
              <a:t>使ってみる（個別事例の改変提案）</a:t>
            </a:r>
          </a:p>
        </p:txBody>
      </p:sp>
      <p:sp>
        <p:nvSpPr>
          <p:cNvPr id="4" name="コンテンツ プレースホルダー 3">
            <a:extLst>
              <a:ext uri="{FF2B5EF4-FFF2-40B4-BE49-F238E27FC236}">
                <a16:creationId xmlns:a16="http://schemas.microsoft.com/office/drawing/2014/main" id="{C22F84D2-F363-4A01-9BDF-2F7F6625D890}"/>
              </a:ext>
            </a:extLst>
          </p:cNvPr>
          <p:cNvSpPr>
            <a:spLocks noGrp="1"/>
          </p:cNvSpPr>
          <p:nvPr>
            <p:ph idx="1"/>
          </p:nvPr>
        </p:nvSpPr>
        <p:spPr/>
        <p:txBody>
          <a:bodyPr/>
          <a:lstStyle/>
          <a:p>
            <a:r>
              <a:rPr lang="en-US" altLang="ja-JP" dirty="0" err="1"/>
              <a:t>Kernlab</a:t>
            </a:r>
            <a:r>
              <a:rPr lang="ja-JP" altLang="en-US" dirty="0"/>
              <a:t>パッケージの</a:t>
            </a:r>
            <a:r>
              <a:rPr lang="en-US" altLang="ja-JP" dirty="0"/>
              <a:t>spam</a:t>
            </a:r>
            <a:r>
              <a:rPr lang="ja-JP" altLang="en-US" dirty="0"/>
              <a:t>データで、“</a:t>
            </a:r>
            <a:r>
              <a:rPr lang="en-US" altLang="ja-JP" dirty="0"/>
              <a:t>spam”</a:t>
            </a:r>
            <a:r>
              <a:rPr lang="ja-JP" altLang="en-US" dirty="0"/>
              <a:t>に分類される事例を“</a:t>
            </a:r>
            <a:r>
              <a:rPr lang="en-US" altLang="ja-JP" dirty="0" err="1"/>
              <a:t>nonspam</a:t>
            </a:r>
            <a:r>
              <a:rPr lang="en-US" altLang="ja-JP" dirty="0"/>
              <a:t>”</a:t>
            </a:r>
            <a:r>
              <a:rPr lang="ja-JP" altLang="en-US" dirty="0"/>
              <a:t>と予測されるように改変してみた</a:t>
            </a:r>
          </a:p>
          <a:p>
            <a:endParaRPr kumimoji="1" lang="ja-JP" altLang="en-US" dirty="0"/>
          </a:p>
        </p:txBody>
      </p:sp>
      <p:sp>
        <p:nvSpPr>
          <p:cNvPr id="11" name="スライド番号プレースホルダー 10"/>
          <p:cNvSpPr>
            <a:spLocks noGrp="1"/>
          </p:cNvSpPr>
          <p:nvPr>
            <p:ph type="sldNum" sz="quarter" idx="12"/>
          </p:nvPr>
        </p:nvSpPr>
        <p:spPr/>
        <p:txBody>
          <a:bodyPr/>
          <a:lstStyle/>
          <a:p>
            <a:fld id="{CF380516-B06B-451D-8D80-0585AAF738B4}" type="slidenum">
              <a:rPr lang="ja-JP" altLang="en-US" smtClean="0">
                <a:solidFill>
                  <a:srgbClr val="000000"/>
                </a:solidFill>
                <a:latin typeface="+mj-lt"/>
              </a:rPr>
              <a:pPr/>
              <a:t>31</a:t>
            </a:fld>
            <a:endParaRPr lang="ja-JP" altLang="en-US" dirty="0">
              <a:solidFill>
                <a:srgbClr val="000000"/>
              </a:solidFill>
              <a:latin typeface="+mj-lt"/>
            </a:endParaRPr>
          </a:p>
        </p:txBody>
      </p:sp>
      <p:sp>
        <p:nvSpPr>
          <p:cNvPr id="8" name="正方形/長方形 7">
            <a:extLst>
              <a:ext uri="{FF2B5EF4-FFF2-40B4-BE49-F238E27FC236}">
                <a16:creationId xmlns:a16="http://schemas.microsoft.com/office/drawing/2014/main" id="{12067128-F34F-4334-926D-04F6D3F4246C}"/>
              </a:ext>
            </a:extLst>
          </p:cNvPr>
          <p:cNvSpPr/>
          <p:nvPr/>
        </p:nvSpPr>
        <p:spPr>
          <a:xfrm>
            <a:off x="0" y="0"/>
            <a:ext cx="4011804"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作った：</a:t>
            </a:r>
            <a:r>
              <a:rPr lang="en-US" altLang="ja-JP" sz="2000" b="1" dirty="0">
                <a:solidFill>
                  <a:schemeClr val="bg1"/>
                </a:solidFill>
                <a:effectLst>
                  <a:outerShdw blurRad="38100" dist="38100" dir="2700000" algn="tl">
                    <a:srgbClr val="000000">
                      <a:alpha val="43137"/>
                    </a:srgbClr>
                  </a:outerShdw>
                </a:effectLst>
                <a:latin typeface="+mj-lt"/>
              </a:rPr>
              <a:t> FEATURE TWEAKING</a:t>
            </a:r>
          </a:p>
        </p:txBody>
      </p:sp>
    </p:spTree>
    <p:extLst>
      <p:ext uri="{BB962C8B-B14F-4D97-AF65-F5344CB8AC3E}">
        <p14:creationId xmlns:p14="http://schemas.microsoft.com/office/powerpoint/2010/main" val="15680124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457200" y="692696"/>
            <a:ext cx="8229600" cy="5976664"/>
          </a:xfrm>
        </p:spPr>
        <p:txBody>
          <a:bodyPr>
            <a:normAutofit lnSpcReduction="10000"/>
          </a:bodyPr>
          <a:lstStyle/>
          <a:p>
            <a:pPr marL="0" indent="0">
              <a:lnSpc>
                <a:spcPct val="110000"/>
              </a:lnSpc>
              <a:buNone/>
            </a:pPr>
            <a:r>
              <a:rPr lang="ja-JP" altLang="en-US" sz="3600" b="1" dirty="0">
                <a:solidFill>
                  <a:schemeClr val="tx2"/>
                </a:solidFill>
                <a:latin typeface="+mj-lt"/>
              </a:rPr>
              <a:t>まとめ</a:t>
            </a:r>
          </a:p>
          <a:p>
            <a:pPr>
              <a:lnSpc>
                <a:spcPct val="110000"/>
              </a:lnSpc>
              <a:buFont typeface="Wingdings" panose="05000000000000000000" pitchFamily="2" charset="2"/>
              <a:buChar char="n"/>
            </a:pPr>
            <a:r>
              <a:rPr lang="ja-JP" altLang="en-US" sz="2000" dirty="0">
                <a:latin typeface="+mj-lt"/>
              </a:rPr>
              <a:t>予測改善に関連する介入方針を提案する</a:t>
            </a:r>
          </a:p>
          <a:p>
            <a:pPr>
              <a:lnSpc>
                <a:spcPct val="110000"/>
              </a:lnSpc>
              <a:buFont typeface="Wingdings" panose="05000000000000000000" pitchFamily="2" charset="2"/>
              <a:buChar char="n"/>
            </a:pPr>
            <a:r>
              <a:rPr lang="ja-JP" altLang="en-US" sz="2000" dirty="0">
                <a:latin typeface="+mj-lt"/>
              </a:rPr>
              <a:t>介入方針を集計することで予測対象集団における変数重要度を評価する</a:t>
            </a:r>
          </a:p>
          <a:p>
            <a:pPr lvl="3">
              <a:lnSpc>
                <a:spcPct val="110000"/>
              </a:lnSpc>
              <a:buFont typeface="Wingdings" panose="05000000000000000000" pitchFamily="2" charset="2"/>
              <a:buChar char="l"/>
            </a:pPr>
            <a:endParaRPr lang="ja-JP" altLang="en-US" dirty="0">
              <a:latin typeface="+mj-lt"/>
            </a:endParaRPr>
          </a:p>
          <a:p>
            <a:pPr marL="0" indent="0">
              <a:lnSpc>
                <a:spcPct val="110000"/>
              </a:lnSpc>
              <a:buNone/>
            </a:pPr>
            <a:r>
              <a:rPr lang="ja-JP" altLang="en-US" sz="3600" b="1" dirty="0">
                <a:solidFill>
                  <a:schemeClr val="tx2"/>
                </a:solidFill>
                <a:latin typeface="+mj-lt"/>
              </a:rPr>
              <a:t>所感</a:t>
            </a:r>
          </a:p>
          <a:p>
            <a:pPr>
              <a:lnSpc>
                <a:spcPct val="110000"/>
              </a:lnSpc>
              <a:buFont typeface="Wingdings" panose="05000000000000000000" pitchFamily="2" charset="2"/>
              <a:buChar char="n"/>
            </a:pPr>
            <a:r>
              <a:rPr lang="ja-JP" altLang="en-US" sz="2000" dirty="0">
                <a:latin typeface="+mj-lt"/>
              </a:rPr>
              <a:t>予測モデルは構築されていることが前提</a:t>
            </a:r>
          </a:p>
          <a:p>
            <a:pPr lvl="1">
              <a:lnSpc>
                <a:spcPct val="110000"/>
              </a:lnSpc>
              <a:buFont typeface="Wingdings" panose="05000000000000000000" pitchFamily="2" charset="2"/>
              <a:buChar char="ü"/>
            </a:pPr>
            <a:r>
              <a:rPr lang="en-US" altLang="ja-JP" sz="1400" dirty="0">
                <a:latin typeface="+mj-lt"/>
              </a:rPr>
              <a:t>ensemble tree-based</a:t>
            </a:r>
            <a:r>
              <a:rPr lang="ja-JP" altLang="en-US" sz="1400" dirty="0">
                <a:latin typeface="+mj-lt"/>
              </a:rPr>
              <a:t>な手法による十分な予測精度が必要</a:t>
            </a:r>
            <a:endParaRPr lang="en-US" altLang="ja-JP" sz="1400" dirty="0">
              <a:latin typeface="+mj-lt"/>
            </a:endParaRPr>
          </a:p>
          <a:p>
            <a:pPr lvl="1">
              <a:lnSpc>
                <a:spcPct val="110000"/>
              </a:lnSpc>
              <a:buFont typeface="Wingdings" panose="05000000000000000000" pitchFamily="2" charset="2"/>
              <a:buChar char="ü"/>
            </a:pPr>
            <a:endParaRPr lang="ja-JP" altLang="en-US" sz="1400" dirty="0">
              <a:latin typeface="+mj-lt"/>
            </a:endParaRPr>
          </a:p>
          <a:p>
            <a:pPr>
              <a:lnSpc>
                <a:spcPct val="110000"/>
              </a:lnSpc>
              <a:buFont typeface="Wingdings" panose="05000000000000000000" pitchFamily="2" charset="2"/>
              <a:buChar char="n"/>
            </a:pPr>
            <a:r>
              <a:rPr lang="ja-JP" altLang="en-US" sz="2000" dirty="0">
                <a:latin typeface="+mj-lt"/>
              </a:rPr>
              <a:t>計算コストが高すぎる</a:t>
            </a:r>
            <a:endParaRPr lang="en-US" altLang="ja-JP" sz="2000" dirty="0">
              <a:latin typeface="+mj-lt"/>
            </a:endParaRPr>
          </a:p>
          <a:p>
            <a:pPr lvl="1">
              <a:lnSpc>
                <a:spcPct val="110000"/>
              </a:lnSpc>
              <a:buFont typeface="Wingdings" panose="05000000000000000000" pitchFamily="2" charset="2"/>
              <a:buChar char="ü"/>
            </a:pPr>
            <a:r>
              <a:rPr lang="ja-JP" altLang="en-US" sz="1400" dirty="0">
                <a:latin typeface="+mj-lt"/>
              </a:rPr>
              <a:t>元論文のアルゴリズムのままだと重いので全体的に見直しが必要</a:t>
            </a:r>
            <a:endParaRPr lang="en-US" altLang="ja-JP" sz="1400" dirty="0">
              <a:latin typeface="+mj-lt"/>
            </a:endParaRPr>
          </a:p>
          <a:p>
            <a:pPr marL="274320" lvl="1" indent="0">
              <a:lnSpc>
                <a:spcPct val="110000"/>
              </a:lnSpc>
              <a:buNone/>
            </a:pPr>
            <a:r>
              <a:rPr lang="ja-JP" altLang="en-US" sz="1400" dirty="0">
                <a:latin typeface="+mj-lt"/>
              </a:rPr>
              <a:t>　</a:t>
            </a:r>
            <a:endParaRPr lang="en-US" altLang="ja-JP" sz="2000" dirty="0">
              <a:latin typeface="+mj-lt"/>
            </a:endParaRPr>
          </a:p>
          <a:p>
            <a:pPr>
              <a:lnSpc>
                <a:spcPct val="110000"/>
              </a:lnSpc>
              <a:buFont typeface="Wingdings" panose="05000000000000000000" pitchFamily="2" charset="2"/>
              <a:buChar char="n"/>
            </a:pPr>
            <a:r>
              <a:rPr lang="ja-JP" altLang="en-US" sz="2000" b="1" dirty="0">
                <a:solidFill>
                  <a:srgbClr val="FF0000"/>
                </a:solidFill>
                <a:latin typeface="+mj-lt"/>
              </a:rPr>
              <a:t>因果関係ではない</a:t>
            </a:r>
            <a:r>
              <a:rPr lang="ja-JP" altLang="en-US" sz="2000" dirty="0">
                <a:latin typeface="+mj-lt"/>
              </a:rPr>
              <a:t>ことに注意</a:t>
            </a:r>
          </a:p>
          <a:p>
            <a:pPr lvl="1">
              <a:lnSpc>
                <a:spcPct val="110000"/>
              </a:lnSpc>
              <a:buFont typeface="Wingdings" panose="05000000000000000000" pitchFamily="2" charset="2"/>
              <a:buChar char="ü"/>
            </a:pPr>
            <a:r>
              <a:rPr lang="ja-JP" altLang="en-US" sz="1400" dirty="0">
                <a:latin typeface="+mj-lt"/>
              </a:rPr>
              <a:t>関連項目の洗い出しができたら、要因分析をすればよいのでは？</a:t>
            </a:r>
            <a:endParaRPr lang="en-US" altLang="ja-JP" sz="1400" dirty="0">
              <a:latin typeface="+mj-lt"/>
            </a:endParaRPr>
          </a:p>
          <a:p>
            <a:pPr lvl="1">
              <a:lnSpc>
                <a:spcPct val="110000"/>
              </a:lnSpc>
              <a:buFont typeface="Wingdings" panose="05000000000000000000" pitchFamily="2" charset="2"/>
              <a:buChar char="ü"/>
            </a:pPr>
            <a:endParaRPr lang="ja-JP" altLang="en-US" sz="1400" dirty="0">
              <a:latin typeface="+mj-lt"/>
            </a:endParaRPr>
          </a:p>
          <a:p>
            <a:pPr>
              <a:lnSpc>
                <a:spcPct val="110000"/>
              </a:lnSpc>
              <a:buFont typeface="Wingdings" panose="05000000000000000000" pitchFamily="2" charset="2"/>
              <a:buChar char="n"/>
            </a:pPr>
            <a:r>
              <a:rPr lang="ja-JP" altLang="en-US" sz="2000" dirty="0">
                <a:latin typeface="+mj-lt"/>
              </a:rPr>
              <a:t>操作・介入できない変数に対する配慮は別途必要</a:t>
            </a:r>
          </a:p>
          <a:p>
            <a:pPr lvl="1">
              <a:lnSpc>
                <a:spcPct val="110000"/>
              </a:lnSpc>
              <a:buFont typeface="Wingdings" panose="05000000000000000000" pitchFamily="2" charset="2"/>
              <a:buChar char="ü"/>
            </a:pPr>
            <a:r>
              <a:rPr lang="ja-JP" altLang="en-US" sz="1400" dirty="0">
                <a:latin typeface="+mj-lt"/>
              </a:rPr>
              <a:t>年齢や性別などは提案されても変えようがない</a:t>
            </a:r>
            <a:endParaRPr lang="en-US" altLang="ja-JP" sz="1400" dirty="0">
              <a:latin typeface="+mj-lt"/>
            </a:endParaRPr>
          </a:p>
          <a:p>
            <a:pPr lvl="1">
              <a:lnSpc>
                <a:spcPct val="110000"/>
              </a:lnSpc>
              <a:buFont typeface="Wingdings" panose="05000000000000000000" pitchFamily="2" charset="2"/>
              <a:buChar char="ü"/>
            </a:pPr>
            <a:r>
              <a:rPr lang="ja-JP" altLang="en-US" sz="1400" dirty="0">
                <a:latin typeface="+mj-lt"/>
              </a:rPr>
              <a:t>モデル自体を層別化するとか、禁止リスト等で対処したい</a:t>
            </a:r>
          </a:p>
        </p:txBody>
      </p:sp>
    </p:spTree>
    <p:extLst>
      <p:ext uri="{BB962C8B-B14F-4D97-AF65-F5344CB8AC3E}">
        <p14:creationId xmlns:p14="http://schemas.microsoft.com/office/powerpoint/2010/main" val="19816644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ea typeface="+mn-ea"/>
              </a:rPr>
              <a:t>参考</a:t>
            </a:r>
          </a:p>
        </p:txBody>
      </p:sp>
      <p:sp>
        <p:nvSpPr>
          <p:cNvPr id="5" name="コンテンツ プレースホルダー 4"/>
          <p:cNvSpPr>
            <a:spLocks noGrp="1"/>
          </p:cNvSpPr>
          <p:nvPr>
            <p:ph idx="1"/>
          </p:nvPr>
        </p:nvSpPr>
        <p:spPr/>
        <p:txBody>
          <a:bodyPr>
            <a:normAutofit/>
          </a:bodyPr>
          <a:lstStyle/>
          <a:p>
            <a:r>
              <a:rPr lang="zh-TW" altLang="en-US" sz="2000" dirty="0">
                <a:latin typeface="+mn-lt"/>
                <a:ea typeface="ＭＳ Ｐゴシック" panose="020B0600070205080204" pitchFamily="50" charset="-128"/>
              </a:rPr>
              <a:t>元論文</a:t>
            </a:r>
          </a:p>
          <a:p>
            <a:pPr lvl="1"/>
            <a:r>
              <a:rPr lang="en-US" altLang="zh-TW" sz="1600" dirty="0">
                <a:latin typeface="+mn-lt"/>
                <a:ea typeface="ＭＳ Ｐゴシック" panose="020B0600070205080204" pitchFamily="50" charset="-128"/>
              </a:rPr>
              <a:t>arXiv:1706.06691 [stat.ML]</a:t>
            </a:r>
          </a:p>
          <a:p>
            <a:pPr lvl="1"/>
            <a:r>
              <a:rPr lang="en-US" altLang="zh-TW" sz="1600" dirty="0">
                <a:latin typeface="+mn-lt"/>
                <a:ea typeface="ＭＳ Ｐゴシック" panose="020B0600070205080204" pitchFamily="50" charset="-128"/>
                <a:hlinkClick r:id="rId2"/>
              </a:rPr>
              <a:t>https://arxiv.org/abs/1706.06691</a:t>
            </a:r>
            <a:r>
              <a:rPr lang="en-US" altLang="zh-TW" sz="1600" dirty="0">
                <a:latin typeface="+mn-lt"/>
                <a:ea typeface="ＭＳ Ｐゴシック" panose="020B0600070205080204" pitchFamily="50" charset="-128"/>
              </a:rPr>
              <a:t> </a:t>
            </a:r>
          </a:p>
          <a:p>
            <a:endParaRPr lang="en-US" altLang="zh-TW" sz="2000" dirty="0">
              <a:latin typeface="+mn-lt"/>
              <a:ea typeface="ＭＳ Ｐゴシック" panose="020B0600070205080204" pitchFamily="50" charset="-128"/>
            </a:endParaRPr>
          </a:p>
          <a:p>
            <a:r>
              <a:rPr lang="zh-TW" altLang="en-US" sz="2000" dirty="0">
                <a:latin typeface="+mn-lt"/>
                <a:ea typeface="ＭＳ Ｐゴシック" panose="020B0600070205080204" pitchFamily="50" charset="-128"/>
              </a:rPr>
              <a:t>原著者による論文紹介の動画</a:t>
            </a:r>
          </a:p>
          <a:p>
            <a:pPr lvl="1"/>
            <a:r>
              <a:rPr lang="en-US" altLang="zh-TW" sz="1600" dirty="0">
                <a:latin typeface="+mn-lt"/>
                <a:ea typeface="ＭＳ Ｐゴシック" panose="020B0600070205080204" pitchFamily="50" charset="-128"/>
                <a:hlinkClick r:id="rId3"/>
              </a:rPr>
              <a:t>https://www.youtube.com/watch?v=KIP2N5HZRW8</a:t>
            </a:r>
            <a:r>
              <a:rPr lang="en-US" altLang="zh-TW" sz="1600" dirty="0">
                <a:latin typeface="+mn-lt"/>
                <a:ea typeface="ＭＳ Ｐゴシック" panose="020B0600070205080204" pitchFamily="50" charset="-128"/>
              </a:rPr>
              <a:t> </a:t>
            </a:r>
          </a:p>
          <a:p>
            <a:endParaRPr lang="en-US" altLang="zh-TW" sz="2000" dirty="0">
              <a:latin typeface="+mn-lt"/>
              <a:ea typeface="ＭＳ Ｐゴシック" panose="020B0600070205080204" pitchFamily="50" charset="-128"/>
            </a:endParaRPr>
          </a:p>
          <a:p>
            <a:r>
              <a:rPr lang="zh-TW" altLang="en-US" sz="2000" dirty="0">
                <a:latin typeface="+mn-lt"/>
                <a:ea typeface="ＭＳ Ｐゴシック" panose="020B0600070205080204" pitchFamily="50" charset="-128"/>
              </a:rPr>
              <a:t>接点</a:t>
            </a:r>
            <a:r>
              <a:rPr lang="en-US" altLang="zh-TW" sz="2000" dirty="0">
                <a:latin typeface="+mn-lt"/>
                <a:ea typeface="ＭＳ Ｐゴシック" panose="020B0600070205080204" pitchFamily="50" charset="-128"/>
              </a:rPr>
              <a:t>QB</a:t>
            </a:r>
            <a:r>
              <a:rPr lang="zh-TW" altLang="en-US" sz="2000" dirty="0">
                <a:latin typeface="+mn-lt"/>
                <a:ea typeface="ＭＳ Ｐゴシック" panose="020B0600070205080204" pitchFamily="50" charset="-128"/>
              </a:rPr>
              <a:t>さんによる紹介と</a:t>
            </a:r>
            <a:r>
              <a:rPr lang="en-US" altLang="zh-TW" sz="2000" dirty="0">
                <a:latin typeface="+mn-lt"/>
                <a:ea typeface="ＭＳ Ｐゴシック" panose="020B0600070205080204" pitchFamily="50" charset="-128"/>
              </a:rPr>
              <a:t>python</a:t>
            </a:r>
            <a:r>
              <a:rPr lang="zh-TW" altLang="en-US" sz="2000" dirty="0">
                <a:latin typeface="+mn-lt"/>
                <a:ea typeface="ＭＳ Ｐゴシック" panose="020B0600070205080204" pitchFamily="50" charset="-128"/>
              </a:rPr>
              <a:t>実装記事</a:t>
            </a:r>
          </a:p>
          <a:p>
            <a:pPr lvl="1"/>
            <a:r>
              <a:rPr lang="en-US" altLang="zh-TW" sz="1600" dirty="0">
                <a:latin typeface="+mn-lt"/>
                <a:ea typeface="ＭＳ Ｐゴシック" panose="020B0600070205080204" pitchFamily="50" charset="-128"/>
                <a:hlinkClick r:id="rId4"/>
              </a:rPr>
              <a:t>http://setten-qb.hatenablog.com/entry/2017/10/22/232016</a:t>
            </a:r>
            <a:r>
              <a:rPr lang="en-US" altLang="zh-TW" sz="1600" dirty="0">
                <a:latin typeface="+mn-lt"/>
                <a:ea typeface="ＭＳ Ｐゴシック" panose="020B0600070205080204" pitchFamily="50" charset="-128"/>
              </a:rPr>
              <a:t> </a:t>
            </a:r>
          </a:p>
          <a:p>
            <a:endParaRPr lang="en-US" altLang="zh-TW" sz="2000" dirty="0">
              <a:latin typeface="+mn-lt"/>
              <a:ea typeface="ＭＳ Ｐゴシック" panose="020B0600070205080204" pitchFamily="50" charset="-128"/>
            </a:endParaRPr>
          </a:p>
          <a:p>
            <a:endParaRPr lang="en-US" altLang="zh-TW" sz="2000" dirty="0">
              <a:latin typeface="+mn-lt"/>
              <a:ea typeface="ＭＳ Ｐゴシック" panose="020B0600070205080204" pitchFamily="50" charset="-128"/>
            </a:endParaRPr>
          </a:p>
          <a:p>
            <a:endParaRPr kumimoji="1" lang="ja-JP" altLang="en-US" sz="2000" dirty="0">
              <a:latin typeface="+mn-lt"/>
              <a:ea typeface="ＭＳ Ｐゴシック" panose="020B0600070205080204" pitchFamily="50" charset="-128"/>
            </a:endParaRPr>
          </a:p>
        </p:txBody>
      </p:sp>
    </p:spTree>
    <p:extLst>
      <p:ext uri="{BB962C8B-B14F-4D97-AF65-F5344CB8AC3E}">
        <p14:creationId xmlns:p14="http://schemas.microsoft.com/office/powerpoint/2010/main" val="4195399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08" y="1052736"/>
            <a:ext cx="9025784" cy="47393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正方形/長方形 4"/>
          <p:cNvSpPr/>
          <p:nvPr/>
        </p:nvSpPr>
        <p:spPr>
          <a:xfrm>
            <a:off x="35496" y="6505599"/>
            <a:ext cx="7911033" cy="307777"/>
          </a:xfrm>
          <a:prstGeom prst="rect">
            <a:avLst/>
          </a:prstGeom>
        </p:spPr>
        <p:txBody>
          <a:bodyPr wrap="square">
            <a:spAutoFit/>
          </a:bodyPr>
          <a:lstStyle/>
          <a:p>
            <a:r>
              <a:rPr lang="nb-NO" altLang="ja-JP" sz="1400" dirty="0"/>
              <a:t>Toromei, et al. @KDD 2017 (</a:t>
            </a:r>
            <a:r>
              <a:rPr lang="nb-NO" altLang="ja-JP" sz="1400" dirty="0">
                <a:hlinkClick r:id="rId3"/>
              </a:rPr>
              <a:t>https://arxiv.org/abs/1706.06691</a:t>
            </a:r>
            <a:r>
              <a:rPr lang="nb-NO" altLang="ja-JP" sz="1400" dirty="0"/>
              <a:t> )</a:t>
            </a:r>
          </a:p>
        </p:txBody>
      </p:sp>
      <p:sp>
        <p:nvSpPr>
          <p:cNvPr id="2" name="四角形: 角を丸くする 1">
            <a:extLst>
              <a:ext uri="{FF2B5EF4-FFF2-40B4-BE49-F238E27FC236}">
                <a16:creationId xmlns:a16="http://schemas.microsoft.com/office/drawing/2014/main" id="{ACB2E7BA-9871-438E-A2B6-DB6977118ABB}"/>
              </a:ext>
            </a:extLst>
          </p:cNvPr>
          <p:cNvSpPr/>
          <p:nvPr/>
        </p:nvSpPr>
        <p:spPr>
          <a:xfrm>
            <a:off x="4716016" y="1538504"/>
            <a:ext cx="3384376" cy="576064"/>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思考の吹き出し: 雲形 2">
            <a:extLst>
              <a:ext uri="{FF2B5EF4-FFF2-40B4-BE49-F238E27FC236}">
                <a16:creationId xmlns:a16="http://schemas.microsoft.com/office/drawing/2014/main" id="{57DBEE0D-6D7D-4B3D-B7D0-320F76F43A15}"/>
              </a:ext>
            </a:extLst>
          </p:cNvPr>
          <p:cNvSpPr/>
          <p:nvPr/>
        </p:nvSpPr>
        <p:spPr>
          <a:xfrm>
            <a:off x="7380312" y="548680"/>
            <a:ext cx="1296144" cy="936104"/>
          </a:xfrm>
          <a:prstGeom prst="cloudCallout">
            <a:avLst>
              <a:gd name="adj1" fmla="val -58929"/>
              <a:gd name="adj2" fmla="val 70966"/>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6600" b="1" dirty="0">
                <a:solidFill>
                  <a:srgbClr val="FF0000"/>
                </a:solidFill>
              </a:rPr>
              <a:t>？</a:t>
            </a:r>
          </a:p>
        </p:txBody>
      </p:sp>
    </p:spTree>
    <p:extLst>
      <p:ext uri="{BB962C8B-B14F-4D97-AF65-F5344CB8AC3E}">
        <p14:creationId xmlns:p14="http://schemas.microsoft.com/office/powerpoint/2010/main" val="534823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0DBA1C51-ED68-42D4-9AD9-05AFC87A97F3}"/>
              </a:ext>
            </a:extLst>
          </p:cNvPr>
          <p:cNvPicPr>
            <a:picLocks noChangeAspect="1"/>
          </p:cNvPicPr>
          <p:nvPr/>
        </p:nvPicPr>
        <p:blipFill>
          <a:blip r:embed="rId3"/>
          <a:stretch>
            <a:fillRect/>
          </a:stretch>
        </p:blipFill>
        <p:spPr>
          <a:xfrm>
            <a:off x="0" y="0"/>
            <a:ext cx="9144000" cy="6858000"/>
          </a:xfrm>
          <a:prstGeom prst="rect">
            <a:avLst/>
          </a:prstGeom>
        </p:spPr>
      </p:pic>
      <p:sp>
        <p:nvSpPr>
          <p:cNvPr id="6" name="正方形/長方形 5"/>
          <p:cNvSpPr/>
          <p:nvPr/>
        </p:nvSpPr>
        <p:spPr>
          <a:xfrm>
            <a:off x="212982" y="548680"/>
            <a:ext cx="8718036" cy="2160240"/>
          </a:xfrm>
          <a:prstGeom prst="rect">
            <a:avLst/>
          </a:prstGeom>
          <a:solidFill>
            <a:schemeClr val="bg2">
              <a:lumMod val="25000"/>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000" b="1" dirty="0">
                <a:solidFill>
                  <a:schemeClr val="bg1"/>
                </a:solidFill>
                <a:effectLst>
                  <a:outerShdw blurRad="38100" dist="38100" dir="2700000" algn="tl">
                    <a:srgbClr val="000000">
                      <a:alpha val="43137"/>
                    </a:srgbClr>
                  </a:outerShdw>
                </a:effectLst>
              </a:rPr>
              <a:t>学習データのサブセットから構成した</a:t>
            </a:r>
            <a:endParaRPr lang="en-US" altLang="ja-JP" sz="2000" b="1" dirty="0">
              <a:solidFill>
                <a:schemeClr val="bg1"/>
              </a:solidFill>
              <a:effectLst>
                <a:outerShdw blurRad="38100" dist="38100" dir="2700000" algn="tl">
                  <a:srgbClr val="000000">
                    <a:alpha val="43137"/>
                  </a:srgbClr>
                </a:outerShdw>
              </a:effectLst>
            </a:endParaRPr>
          </a:p>
          <a:p>
            <a:r>
              <a:rPr lang="ja-JP" altLang="en-US" sz="4400" b="1" dirty="0">
                <a:solidFill>
                  <a:schemeClr val="bg1"/>
                </a:solidFill>
                <a:effectLst>
                  <a:outerShdw blurRad="38100" dist="38100" dir="2700000" algn="tl">
                    <a:srgbClr val="000000">
                      <a:alpha val="43137"/>
                    </a:srgbClr>
                  </a:outerShdw>
                </a:effectLst>
              </a:rPr>
              <a:t>各決定木の予測結果を結合 ＝ 森</a:t>
            </a:r>
            <a:endParaRPr lang="en-US" altLang="ja-JP" sz="2000" b="1" dirty="0">
              <a:solidFill>
                <a:schemeClr val="bg1"/>
              </a:solidFill>
              <a:effectLst>
                <a:outerShdw blurRad="38100" dist="38100" dir="2700000" algn="tl">
                  <a:srgbClr val="000000">
                    <a:alpha val="43137"/>
                  </a:srgbClr>
                </a:outerShdw>
              </a:effectLst>
            </a:endParaRPr>
          </a:p>
          <a:p>
            <a:pPr marL="742950" lvl="1" indent="-285750">
              <a:buFont typeface="Wingdings" panose="05000000000000000000" pitchFamily="2" charset="2"/>
              <a:buChar char="n"/>
            </a:pPr>
            <a:r>
              <a:rPr lang="ja-JP" altLang="en-US" sz="2000" b="1" dirty="0">
                <a:solidFill>
                  <a:schemeClr val="bg1"/>
                </a:solidFill>
                <a:effectLst>
                  <a:outerShdw blurRad="38100" dist="38100" dir="2700000" algn="tl">
                    <a:srgbClr val="000000">
                      <a:alpha val="43137"/>
                    </a:srgbClr>
                  </a:outerShdw>
                </a:effectLst>
              </a:rPr>
              <a:t>分類 → 多数決</a:t>
            </a:r>
            <a:endParaRPr lang="en-US" altLang="ja-JP" sz="2000" b="1" dirty="0">
              <a:solidFill>
                <a:schemeClr val="bg1"/>
              </a:solidFill>
              <a:effectLst>
                <a:outerShdw blurRad="38100" dist="38100" dir="2700000" algn="tl">
                  <a:srgbClr val="000000">
                    <a:alpha val="43137"/>
                  </a:srgbClr>
                </a:outerShdw>
              </a:effectLst>
            </a:endParaRPr>
          </a:p>
          <a:p>
            <a:pPr marL="742950" lvl="1" indent="-285750">
              <a:buFont typeface="Wingdings" panose="05000000000000000000" pitchFamily="2" charset="2"/>
              <a:buChar char="n"/>
            </a:pPr>
            <a:r>
              <a:rPr lang="ja-JP" altLang="en-US" sz="2000" b="1" dirty="0">
                <a:solidFill>
                  <a:schemeClr val="bg1"/>
                </a:solidFill>
                <a:effectLst>
                  <a:outerShdw blurRad="38100" dist="38100" dir="2700000" algn="tl">
                    <a:srgbClr val="000000">
                      <a:alpha val="43137"/>
                    </a:srgbClr>
                  </a:outerShdw>
                </a:effectLst>
              </a:rPr>
              <a:t>回帰 → 平均</a:t>
            </a:r>
          </a:p>
        </p:txBody>
      </p:sp>
      <p:sp>
        <p:nvSpPr>
          <p:cNvPr id="2" name="正方形/長方形 1">
            <a:extLst>
              <a:ext uri="{FF2B5EF4-FFF2-40B4-BE49-F238E27FC236}">
                <a16:creationId xmlns:a16="http://schemas.microsoft.com/office/drawing/2014/main" id="{09641B52-8B71-4B82-978B-CDB359CE35DC}"/>
              </a:ext>
            </a:extLst>
          </p:cNvPr>
          <p:cNvSpPr/>
          <p:nvPr/>
        </p:nvSpPr>
        <p:spPr>
          <a:xfrm>
            <a:off x="0" y="-4775"/>
            <a:ext cx="2260555" cy="400110"/>
          </a:xfrm>
          <a:prstGeom prst="rect">
            <a:avLst/>
          </a:prstGeom>
          <a:solidFill>
            <a:schemeClr val="bg2">
              <a:lumMod val="25000"/>
              <a:alpha val="80000"/>
            </a:schemeClr>
          </a:solidFill>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rPr>
              <a:t>ensemble trees</a:t>
            </a:r>
            <a:endParaRPr lang="ja-JP" altLang="en-US" sz="2000" b="1" dirty="0">
              <a:solidFill>
                <a:schemeClr val="bg1"/>
              </a:solidFill>
            </a:endParaRPr>
          </a:p>
        </p:txBody>
      </p:sp>
      <p:pic>
        <p:nvPicPr>
          <p:cNvPr id="3" name="図 2">
            <a:extLst>
              <a:ext uri="{FF2B5EF4-FFF2-40B4-BE49-F238E27FC236}">
                <a16:creationId xmlns:a16="http://schemas.microsoft.com/office/drawing/2014/main" id="{1D10385D-072A-4733-BA38-7A10F54D78E5}"/>
              </a:ext>
            </a:extLst>
          </p:cNvPr>
          <p:cNvPicPr>
            <a:picLocks noChangeAspect="1"/>
          </p:cNvPicPr>
          <p:nvPr/>
        </p:nvPicPr>
        <p:blipFill>
          <a:blip r:embed="rId4"/>
          <a:stretch>
            <a:fillRect/>
          </a:stretch>
        </p:blipFill>
        <p:spPr>
          <a:xfrm>
            <a:off x="212982" y="2975669"/>
            <a:ext cx="8718036" cy="3261643"/>
          </a:xfrm>
          <a:prstGeom prst="rect">
            <a:avLst/>
          </a:prstGeom>
          <a:solidFill>
            <a:schemeClr val="bg2">
              <a:lumMod val="25000"/>
              <a:alpha val="80000"/>
            </a:schemeClr>
          </a:solidFill>
        </p:spPr>
      </p:pic>
      <p:sp>
        <p:nvSpPr>
          <p:cNvPr id="22" name="正方形/長方形 21">
            <a:extLst>
              <a:ext uri="{FF2B5EF4-FFF2-40B4-BE49-F238E27FC236}">
                <a16:creationId xmlns:a16="http://schemas.microsoft.com/office/drawing/2014/main" id="{1B1E4DEE-AA5D-41E4-97B6-7EB47CE1C1C9}"/>
              </a:ext>
            </a:extLst>
          </p:cNvPr>
          <p:cNvSpPr/>
          <p:nvPr/>
        </p:nvSpPr>
        <p:spPr>
          <a:xfrm>
            <a:off x="36261" y="6525344"/>
            <a:ext cx="6623971" cy="307777"/>
          </a:xfrm>
          <a:prstGeom prst="rect">
            <a:avLst/>
          </a:prstGeom>
          <a:solidFill>
            <a:schemeClr val="bg1">
              <a:alpha val="70000"/>
            </a:schemeClr>
          </a:solidFill>
        </p:spPr>
        <p:txBody>
          <a:bodyPr wrap="square">
            <a:spAutoFit/>
          </a:bodyPr>
          <a:lstStyle/>
          <a:p>
            <a:r>
              <a:rPr lang="en-US" altLang="ja-JP" sz="1400" dirty="0">
                <a:effectLst>
                  <a:outerShdw blurRad="38100" dist="38100" dir="2700000" algn="tl">
                    <a:srgbClr val="000000">
                      <a:alpha val="43137"/>
                    </a:srgbClr>
                  </a:outerShdw>
                </a:effectLst>
                <a:latin typeface="+mj-lt"/>
              </a:rPr>
              <a:t>Image from:</a:t>
            </a:r>
            <a:r>
              <a:rPr lang="ja-JP" altLang="en-US" sz="1400" dirty="0">
                <a:effectLst>
                  <a:outerShdw blurRad="38100" dist="38100" dir="2700000" algn="tl">
                    <a:srgbClr val="000000">
                      <a:alpha val="43137"/>
                    </a:srgbClr>
                  </a:outerShdw>
                </a:effectLst>
                <a:latin typeface="+mj-lt"/>
              </a:rPr>
              <a:t>　</a:t>
            </a:r>
            <a:r>
              <a:rPr lang="en-US" altLang="ja-JP" sz="1400" dirty="0">
                <a:effectLst>
                  <a:outerShdw blurRad="38100" dist="38100" dir="2700000" algn="tl">
                    <a:srgbClr val="000000">
                      <a:alpha val="43137"/>
                    </a:srgbClr>
                  </a:outerShdw>
                </a:effectLst>
                <a:latin typeface="+mj-lt"/>
                <a:hlinkClick r:id="rId5"/>
              </a:rPr>
              <a:t>https://ja.wikipedia.org/wiki/%E6%A3%AE%E6%9E%97</a:t>
            </a:r>
            <a:r>
              <a:rPr lang="ja-JP" altLang="en-US" sz="1400" dirty="0">
                <a:effectLst>
                  <a:outerShdw blurRad="38100" dist="38100" dir="2700000" algn="tl">
                    <a:srgbClr val="000000">
                      <a:alpha val="43137"/>
                    </a:srgbClr>
                  </a:outerShdw>
                </a:effectLst>
                <a:latin typeface="+mj-lt"/>
              </a:rPr>
              <a:t>　</a:t>
            </a:r>
          </a:p>
        </p:txBody>
      </p:sp>
    </p:spTree>
    <p:extLst>
      <p:ext uri="{BB962C8B-B14F-4D97-AF65-F5344CB8AC3E}">
        <p14:creationId xmlns:p14="http://schemas.microsoft.com/office/powerpoint/2010/main" val="28043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a:extLst>
              <a:ext uri="{FF2B5EF4-FFF2-40B4-BE49-F238E27FC236}">
                <a16:creationId xmlns:a16="http://schemas.microsoft.com/office/drawing/2014/main" id="{CBB53684-F88D-4466-85CF-5643B7A6CE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2846" y="1533643"/>
            <a:ext cx="5907346" cy="20357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図 4">
            <a:extLst>
              <a:ext uri="{FF2B5EF4-FFF2-40B4-BE49-F238E27FC236}">
                <a16:creationId xmlns:a16="http://schemas.microsoft.com/office/drawing/2014/main" id="{249D2BED-3F45-41E3-82F4-94452C2A4B4F}"/>
              </a:ext>
            </a:extLst>
          </p:cNvPr>
          <p:cNvPicPr>
            <a:picLocks noChangeAspect="1"/>
          </p:cNvPicPr>
          <p:nvPr/>
        </p:nvPicPr>
        <p:blipFill>
          <a:blip r:embed="rId4"/>
          <a:stretch>
            <a:fillRect/>
          </a:stretch>
        </p:blipFill>
        <p:spPr>
          <a:xfrm>
            <a:off x="2483768" y="3416408"/>
            <a:ext cx="4500273" cy="3381221"/>
          </a:xfrm>
          <a:prstGeom prst="rect">
            <a:avLst/>
          </a:prstGeom>
        </p:spPr>
      </p:pic>
      <p:sp>
        <p:nvSpPr>
          <p:cNvPr id="2" name="タイトル 1"/>
          <p:cNvSpPr>
            <a:spLocks noGrp="1"/>
          </p:cNvSpPr>
          <p:nvPr>
            <p:ph type="title"/>
          </p:nvPr>
        </p:nvSpPr>
        <p:spPr>
          <a:xfrm>
            <a:off x="457200" y="533400"/>
            <a:ext cx="8229600" cy="591344"/>
          </a:xfrm>
        </p:spPr>
        <p:txBody>
          <a:bodyPr>
            <a:normAutofit fontScale="90000"/>
          </a:bodyPr>
          <a:lstStyle/>
          <a:p>
            <a:r>
              <a:rPr lang="ja-JP" altLang="en-US" dirty="0"/>
              <a:t>予測は決定木</a:t>
            </a:r>
            <a:r>
              <a:rPr lang="ja-JP" altLang="en-US" sz="2200" dirty="0"/>
              <a:t>（弱学習器）</a:t>
            </a:r>
            <a:endParaRPr kumimoji="1" lang="ja-JP" altLang="en-US" sz="2200" dirty="0"/>
          </a:p>
        </p:txBody>
      </p:sp>
      <p:cxnSp>
        <p:nvCxnSpPr>
          <p:cNvPr id="14" name="直線矢印コネクタ 13">
            <a:extLst>
              <a:ext uri="{FF2B5EF4-FFF2-40B4-BE49-F238E27FC236}">
                <a16:creationId xmlns:a16="http://schemas.microsoft.com/office/drawing/2014/main" id="{EEAAB70D-B7DA-4EBB-B997-C054414A8CD1}"/>
              </a:ext>
            </a:extLst>
          </p:cNvPr>
          <p:cNvCxnSpPr>
            <a:cxnSpLocks/>
          </p:cNvCxnSpPr>
          <p:nvPr/>
        </p:nvCxnSpPr>
        <p:spPr>
          <a:xfrm flipH="1">
            <a:off x="2915816" y="3933056"/>
            <a:ext cx="430703" cy="100811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正方形/長方形 17">
            <a:extLst>
              <a:ext uri="{FF2B5EF4-FFF2-40B4-BE49-F238E27FC236}">
                <a16:creationId xmlns:a16="http://schemas.microsoft.com/office/drawing/2014/main" id="{6A7B210E-B3E5-4C1A-916B-929672E46827}"/>
              </a:ext>
            </a:extLst>
          </p:cNvPr>
          <p:cNvSpPr/>
          <p:nvPr/>
        </p:nvSpPr>
        <p:spPr>
          <a:xfrm>
            <a:off x="0" y="-4775"/>
            <a:ext cx="2260555" cy="400110"/>
          </a:xfrm>
          <a:prstGeom prst="rect">
            <a:avLst/>
          </a:prstGeom>
          <a:noFill/>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rPr>
              <a:t>ensemble trees</a:t>
            </a:r>
            <a:endParaRPr lang="ja-JP" altLang="en-US" sz="2000" b="1" dirty="0">
              <a:solidFill>
                <a:schemeClr val="bg1"/>
              </a:solidFill>
            </a:endParaRPr>
          </a:p>
        </p:txBody>
      </p:sp>
    </p:spTree>
    <p:extLst>
      <p:ext uri="{BB962C8B-B14F-4D97-AF65-F5344CB8AC3E}">
        <p14:creationId xmlns:p14="http://schemas.microsoft.com/office/powerpoint/2010/main" val="4157719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533400"/>
            <a:ext cx="8229600" cy="663352"/>
          </a:xfrm>
        </p:spPr>
        <p:txBody>
          <a:bodyPr>
            <a:normAutofit fontScale="90000"/>
          </a:bodyPr>
          <a:lstStyle/>
          <a:p>
            <a:r>
              <a:rPr lang="ja-JP" altLang="en-US" dirty="0"/>
              <a:t>各決定木の予測結果を結合</a:t>
            </a:r>
            <a:r>
              <a:rPr lang="ja-JP" altLang="en-US" sz="2200" dirty="0"/>
              <a:t>（予測を多数決する場合）</a:t>
            </a:r>
            <a:endParaRPr kumimoji="1" lang="ja-JP" altLang="en-US" sz="2200" dirty="0"/>
          </a:p>
        </p:txBody>
      </p:sp>
      <p:pic>
        <p:nvPicPr>
          <p:cNvPr id="4"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350627" y="2204864"/>
            <a:ext cx="7400906" cy="38933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正方形/長方形 4"/>
          <p:cNvSpPr/>
          <p:nvPr/>
        </p:nvSpPr>
        <p:spPr>
          <a:xfrm>
            <a:off x="36262" y="6525344"/>
            <a:ext cx="8496178" cy="307777"/>
          </a:xfrm>
          <a:prstGeom prst="rect">
            <a:avLst/>
          </a:prstGeom>
        </p:spPr>
        <p:txBody>
          <a:bodyPr wrap="square">
            <a:spAutoFit/>
          </a:bodyPr>
          <a:lstStyle/>
          <a:p>
            <a:r>
              <a:rPr lang="en-US" altLang="ja-JP" sz="1400" dirty="0"/>
              <a:t>Image</a:t>
            </a:r>
            <a:r>
              <a:rPr lang="ja-JP" altLang="en-US" sz="1400" dirty="0"/>
              <a:t> </a:t>
            </a:r>
            <a:r>
              <a:rPr lang="en-US" altLang="ja-JP" sz="1400" dirty="0"/>
              <a:t>from:</a:t>
            </a:r>
            <a:r>
              <a:rPr lang="ja-JP" altLang="en-US" sz="1400" dirty="0"/>
              <a:t> </a:t>
            </a:r>
            <a:r>
              <a:rPr lang="en-US" altLang="ja-JP" sz="1400" u="sng" dirty="0">
                <a:hlinkClick r:id="rId3"/>
              </a:rPr>
              <a:t>https://www.youtube.com/watch?v=KIP2N5HZRW8</a:t>
            </a:r>
            <a:endParaRPr lang="ja-JP" altLang="en-US" sz="1400" dirty="0"/>
          </a:p>
        </p:txBody>
      </p:sp>
      <p:sp>
        <p:nvSpPr>
          <p:cNvPr id="6" name="正方形/長方形 5"/>
          <p:cNvSpPr/>
          <p:nvPr/>
        </p:nvSpPr>
        <p:spPr>
          <a:xfrm>
            <a:off x="4644008" y="5018114"/>
            <a:ext cx="1080120" cy="108012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287460" y="1700808"/>
            <a:ext cx="3023777" cy="1169551"/>
          </a:xfrm>
          <a:prstGeom prst="rect">
            <a:avLst/>
          </a:prstGeom>
          <a:solidFill>
            <a:schemeClr val="bg1"/>
          </a:solidFill>
          <a:ln>
            <a:solidFill>
              <a:srgbClr val="00B0F0"/>
            </a:solidFill>
          </a:ln>
        </p:spPr>
        <p:txBody>
          <a:bodyPr wrap="none">
            <a:spAutoFit/>
          </a:bodyPr>
          <a:lstStyle/>
          <a:p>
            <a:pPr algn="ctr"/>
            <a:r>
              <a:rPr lang="ja-JP" altLang="en-US" sz="1400" dirty="0"/>
              <a:t>ある事例（入力）について</a:t>
            </a:r>
            <a:endParaRPr lang="en-US" altLang="ja-JP" sz="1400" dirty="0"/>
          </a:p>
          <a:p>
            <a:pPr algn="ctr"/>
            <a:endParaRPr lang="en-US" altLang="ja-JP" sz="1400" dirty="0"/>
          </a:p>
          <a:p>
            <a:pPr algn="ctr"/>
            <a:r>
              <a:rPr lang="ja-JP" altLang="en-US" sz="1400" dirty="0"/>
              <a:t>決定木の過半数</a:t>
            </a:r>
            <a:r>
              <a:rPr lang="en-US" altLang="ja-JP" sz="1400" dirty="0"/>
              <a:t> </a:t>
            </a:r>
            <a:r>
              <a:rPr lang="ja-JP" altLang="en-US" sz="1400" dirty="0"/>
              <a:t>が </a:t>
            </a:r>
            <a:r>
              <a:rPr lang="en-US" altLang="ja-JP" sz="1400" b="1" dirty="0">
                <a:solidFill>
                  <a:srgbClr val="FF0000"/>
                </a:solidFill>
                <a:latin typeface="+mj-lt"/>
              </a:rPr>
              <a:t>negative</a:t>
            </a:r>
            <a:r>
              <a:rPr lang="ja-JP" altLang="en-US" sz="1400" dirty="0">
                <a:latin typeface="+mj-lt"/>
              </a:rPr>
              <a:t> と予測</a:t>
            </a:r>
            <a:endParaRPr lang="en-US" altLang="ja-JP" sz="1400" dirty="0">
              <a:latin typeface="+mj-lt"/>
            </a:endParaRPr>
          </a:p>
          <a:p>
            <a:pPr algn="ctr"/>
            <a:r>
              <a:rPr lang="ja-JP" altLang="en-US" sz="1400" b="1" dirty="0">
                <a:latin typeface="+mj-lt"/>
              </a:rPr>
              <a:t>↓</a:t>
            </a:r>
            <a:endParaRPr lang="en-US" altLang="ja-JP" sz="1400" b="1" dirty="0">
              <a:latin typeface="+mj-lt"/>
            </a:endParaRPr>
          </a:p>
          <a:p>
            <a:pPr algn="ctr"/>
            <a:r>
              <a:rPr lang="ja-JP" altLang="en-US" sz="1400" dirty="0">
                <a:latin typeface="+mj-lt"/>
              </a:rPr>
              <a:t>多数決により、</a:t>
            </a:r>
            <a:r>
              <a:rPr lang="en-US" altLang="ja-JP" sz="1400" b="1" dirty="0">
                <a:solidFill>
                  <a:srgbClr val="FF0000"/>
                </a:solidFill>
                <a:latin typeface="+mj-lt"/>
              </a:rPr>
              <a:t>negative</a:t>
            </a:r>
            <a:r>
              <a:rPr lang="ja-JP" altLang="en-US" sz="1400" dirty="0">
                <a:latin typeface="+mj-lt"/>
              </a:rPr>
              <a:t> と判断</a:t>
            </a:r>
          </a:p>
        </p:txBody>
      </p:sp>
      <p:sp>
        <p:nvSpPr>
          <p:cNvPr id="7" name="正方形/長方形 6">
            <a:extLst>
              <a:ext uri="{FF2B5EF4-FFF2-40B4-BE49-F238E27FC236}">
                <a16:creationId xmlns:a16="http://schemas.microsoft.com/office/drawing/2014/main" id="{16D96848-3B40-4717-8AC9-4ED9E5E1EA3D}"/>
              </a:ext>
            </a:extLst>
          </p:cNvPr>
          <p:cNvSpPr/>
          <p:nvPr/>
        </p:nvSpPr>
        <p:spPr>
          <a:xfrm>
            <a:off x="0" y="-4775"/>
            <a:ext cx="2260555" cy="400110"/>
          </a:xfrm>
          <a:prstGeom prst="rect">
            <a:avLst/>
          </a:prstGeom>
          <a:noFill/>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rPr>
              <a:t>ensemble trees</a:t>
            </a:r>
            <a:endParaRPr lang="ja-JP" altLang="en-US" sz="2000" b="1" dirty="0">
              <a:solidFill>
                <a:schemeClr val="bg1"/>
              </a:solidFill>
            </a:endParaRPr>
          </a:p>
        </p:txBody>
      </p:sp>
    </p:spTree>
    <p:extLst>
      <p:ext uri="{BB962C8B-B14F-4D97-AF65-F5344CB8AC3E}">
        <p14:creationId xmlns:p14="http://schemas.microsoft.com/office/powerpoint/2010/main" val="39269232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alpha val="65000"/>
          </a:schemeClr>
        </a:solidFill>
        <a:effectLst/>
      </p:bgPr>
    </p:bg>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3600" dirty="0">
                <a:latin typeface="+mj-lt"/>
              </a:rPr>
              <a:t>R</a:t>
            </a:r>
            <a:r>
              <a:rPr kumimoji="1" lang="ja-JP" altLang="en-US" sz="3600" dirty="0">
                <a:latin typeface="+mj-lt"/>
              </a:rPr>
              <a:t>で</a:t>
            </a:r>
            <a:r>
              <a:rPr lang="en-US" altLang="ja-JP" sz="3600" dirty="0">
                <a:latin typeface="+mj-lt"/>
              </a:rPr>
              <a:t>ensemble (</a:t>
            </a:r>
            <a:r>
              <a:rPr lang="ja-JP" altLang="en-US" sz="3600" dirty="0">
                <a:latin typeface="+mj-lt"/>
              </a:rPr>
              <a:t>一部＠</a:t>
            </a:r>
            <a:r>
              <a:rPr lang="en-US" altLang="ja-JP" sz="3600" dirty="0">
                <a:latin typeface="+mj-lt"/>
              </a:rPr>
              <a:t>CRAN) </a:t>
            </a:r>
            <a:endParaRPr kumimoji="1" lang="ja-JP" altLang="en-US" sz="3600" dirty="0">
              <a:latin typeface="+mj-lt"/>
            </a:endParaRPr>
          </a:p>
        </p:txBody>
      </p:sp>
      <p:pic>
        <p:nvPicPr>
          <p:cNvPr id="6" name="図 5">
            <a:extLst>
              <a:ext uri="{FF2B5EF4-FFF2-40B4-BE49-F238E27FC236}">
                <a16:creationId xmlns:a16="http://schemas.microsoft.com/office/drawing/2014/main" id="{025198FC-3579-4185-8EEE-8929CF6BDC38}"/>
              </a:ext>
            </a:extLst>
          </p:cNvPr>
          <p:cNvPicPr>
            <a:picLocks noChangeAspect="1"/>
          </p:cNvPicPr>
          <p:nvPr/>
        </p:nvPicPr>
        <p:blipFill>
          <a:blip r:embed="rId3"/>
          <a:stretch>
            <a:fillRect/>
          </a:stretch>
        </p:blipFill>
        <p:spPr>
          <a:xfrm>
            <a:off x="231646" y="2276872"/>
            <a:ext cx="8680708" cy="1584176"/>
          </a:xfrm>
          <a:prstGeom prst="rect">
            <a:avLst/>
          </a:prstGeom>
        </p:spPr>
      </p:pic>
      <p:pic>
        <p:nvPicPr>
          <p:cNvPr id="7" name="図 6">
            <a:extLst>
              <a:ext uri="{FF2B5EF4-FFF2-40B4-BE49-F238E27FC236}">
                <a16:creationId xmlns:a16="http://schemas.microsoft.com/office/drawing/2014/main" id="{8CEAEA97-4227-4A04-AEAB-7B00D7B52B26}"/>
              </a:ext>
            </a:extLst>
          </p:cNvPr>
          <p:cNvPicPr>
            <a:picLocks noChangeAspect="1"/>
          </p:cNvPicPr>
          <p:nvPr/>
        </p:nvPicPr>
        <p:blipFill>
          <a:blip r:embed="rId4"/>
          <a:stretch>
            <a:fillRect/>
          </a:stretch>
        </p:blipFill>
        <p:spPr>
          <a:xfrm>
            <a:off x="179512" y="4653136"/>
            <a:ext cx="8680708" cy="1190620"/>
          </a:xfrm>
          <a:prstGeom prst="rect">
            <a:avLst/>
          </a:prstGeom>
        </p:spPr>
      </p:pic>
      <p:sp>
        <p:nvSpPr>
          <p:cNvPr id="8" name="正方形/長方形 7">
            <a:extLst>
              <a:ext uri="{FF2B5EF4-FFF2-40B4-BE49-F238E27FC236}">
                <a16:creationId xmlns:a16="http://schemas.microsoft.com/office/drawing/2014/main" id="{7C4CE61C-6250-4BC9-A065-9D6F61E21B14}"/>
              </a:ext>
            </a:extLst>
          </p:cNvPr>
          <p:cNvSpPr/>
          <p:nvPr/>
        </p:nvSpPr>
        <p:spPr>
          <a:xfrm>
            <a:off x="231646" y="1628800"/>
            <a:ext cx="6644610" cy="523220"/>
          </a:xfrm>
          <a:prstGeom prst="rect">
            <a:avLst/>
          </a:prstGeom>
        </p:spPr>
        <p:txBody>
          <a:bodyPr wrap="square">
            <a:spAutoFit/>
          </a:bodyPr>
          <a:lstStyle/>
          <a:p>
            <a:r>
              <a:rPr lang="en-US" altLang="ja-JP" sz="1400" b="1" dirty="0">
                <a:latin typeface="+mj-lt"/>
              </a:rPr>
              <a:t>CRAN Task View: Machine Learning &amp; Statistical Learning</a:t>
            </a:r>
          </a:p>
          <a:p>
            <a:r>
              <a:rPr lang="ja-JP" altLang="en-US" sz="1400" b="1" dirty="0">
                <a:latin typeface="+mj-lt"/>
              </a:rPr>
              <a:t>＞</a:t>
            </a:r>
            <a:r>
              <a:rPr lang="en-US" altLang="ja-JP" sz="1400" b="1" dirty="0">
                <a:latin typeface="+mj-lt"/>
              </a:rPr>
              <a:t>Random Forest</a:t>
            </a:r>
            <a:endParaRPr lang="ja-JP" altLang="en-US" sz="1400" b="1" dirty="0">
              <a:latin typeface="+mj-lt"/>
            </a:endParaRPr>
          </a:p>
        </p:txBody>
      </p:sp>
      <p:sp>
        <p:nvSpPr>
          <p:cNvPr id="10" name="正方形/長方形 9">
            <a:extLst>
              <a:ext uri="{FF2B5EF4-FFF2-40B4-BE49-F238E27FC236}">
                <a16:creationId xmlns:a16="http://schemas.microsoft.com/office/drawing/2014/main" id="{5E1926AD-2FA3-4E50-AF22-F8D7D6D5198C}"/>
              </a:ext>
            </a:extLst>
          </p:cNvPr>
          <p:cNvSpPr/>
          <p:nvPr/>
        </p:nvSpPr>
        <p:spPr>
          <a:xfrm>
            <a:off x="231646" y="4273232"/>
            <a:ext cx="6644610" cy="307777"/>
          </a:xfrm>
          <a:prstGeom prst="rect">
            <a:avLst/>
          </a:prstGeom>
        </p:spPr>
        <p:txBody>
          <a:bodyPr wrap="square">
            <a:spAutoFit/>
          </a:bodyPr>
          <a:lstStyle/>
          <a:p>
            <a:r>
              <a:rPr lang="ja-JP" altLang="en-US" sz="1400" b="1" dirty="0">
                <a:latin typeface="+mj-lt"/>
              </a:rPr>
              <a:t>＞</a:t>
            </a:r>
            <a:r>
              <a:rPr lang="en-US" altLang="ja-JP" sz="1400" b="1" dirty="0">
                <a:latin typeface="+mj-lt"/>
              </a:rPr>
              <a:t>Boosting and Gradient Descent</a:t>
            </a:r>
            <a:endParaRPr lang="ja-JP" altLang="en-US" sz="1400" b="1" dirty="0">
              <a:latin typeface="+mj-lt"/>
            </a:endParaRPr>
          </a:p>
        </p:txBody>
      </p:sp>
      <p:sp>
        <p:nvSpPr>
          <p:cNvPr id="11" name="正方形/長方形 10">
            <a:extLst>
              <a:ext uri="{FF2B5EF4-FFF2-40B4-BE49-F238E27FC236}">
                <a16:creationId xmlns:a16="http://schemas.microsoft.com/office/drawing/2014/main" id="{1023234D-DA63-41BE-98F0-C429FC0681A2}"/>
              </a:ext>
            </a:extLst>
          </p:cNvPr>
          <p:cNvSpPr/>
          <p:nvPr/>
        </p:nvSpPr>
        <p:spPr>
          <a:xfrm>
            <a:off x="35496" y="6290156"/>
            <a:ext cx="7416824" cy="523220"/>
          </a:xfrm>
          <a:prstGeom prst="rect">
            <a:avLst/>
          </a:prstGeom>
        </p:spPr>
        <p:txBody>
          <a:bodyPr wrap="square">
            <a:spAutoFit/>
          </a:bodyPr>
          <a:lstStyle/>
          <a:p>
            <a:r>
              <a:rPr lang="en-US" altLang="ja-JP" sz="1400" dirty="0">
                <a:latin typeface="+mj-lt"/>
              </a:rPr>
              <a:t>CRAN Task View: Machine Learning &amp; Statistical Learning</a:t>
            </a:r>
          </a:p>
          <a:p>
            <a:r>
              <a:rPr lang="en-US" altLang="ja-JP" sz="1400" dirty="0">
                <a:latin typeface="+mj-lt"/>
                <a:hlinkClick r:id="rId5"/>
              </a:rPr>
              <a:t>https://cran.r-project.org/web/views/MachineLearning.html</a:t>
            </a:r>
            <a:r>
              <a:rPr lang="ja-JP" altLang="en-US" sz="1400" dirty="0">
                <a:latin typeface="+mj-lt"/>
              </a:rPr>
              <a:t>　</a:t>
            </a:r>
            <a:endParaRPr lang="en-US" altLang="ja-JP" sz="1400" dirty="0">
              <a:latin typeface="+mj-lt"/>
            </a:endParaRPr>
          </a:p>
        </p:txBody>
      </p:sp>
      <p:sp>
        <p:nvSpPr>
          <p:cNvPr id="12" name="正方形/長方形 11">
            <a:extLst>
              <a:ext uri="{FF2B5EF4-FFF2-40B4-BE49-F238E27FC236}">
                <a16:creationId xmlns:a16="http://schemas.microsoft.com/office/drawing/2014/main" id="{E3D3A375-51B7-41BE-88C7-CED30D3AB373}"/>
              </a:ext>
            </a:extLst>
          </p:cNvPr>
          <p:cNvSpPr/>
          <p:nvPr/>
        </p:nvSpPr>
        <p:spPr>
          <a:xfrm>
            <a:off x="0" y="-4775"/>
            <a:ext cx="2755883" cy="400110"/>
          </a:xfrm>
          <a:prstGeom prst="rect">
            <a:avLst/>
          </a:prstGeom>
          <a:noFill/>
        </p:spPr>
        <p:txBody>
          <a:bodyPr wrap="none">
            <a:spAutoFit/>
          </a:bodyPr>
          <a:lstStyle/>
          <a:p>
            <a:r>
              <a:rPr lang="en-US" altLang="ja-JP" sz="2000" b="1" dirty="0">
                <a:solidFill>
                  <a:schemeClr val="bg1"/>
                </a:solidFill>
                <a:effectLst>
                  <a:outerShdw blurRad="38100" dist="38100" dir="2700000" algn="tl">
                    <a:srgbClr val="000000">
                      <a:alpha val="43137"/>
                    </a:srgbClr>
                  </a:outerShdw>
                </a:effectLst>
              </a:rPr>
              <a:t>ensemble methods</a:t>
            </a:r>
            <a:endParaRPr lang="ja-JP" altLang="en-US" sz="2000" b="1" dirty="0">
              <a:solidFill>
                <a:schemeClr val="bg1"/>
              </a:solidFill>
            </a:endParaRPr>
          </a:p>
        </p:txBody>
      </p:sp>
    </p:spTree>
    <p:extLst>
      <p:ext uri="{BB962C8B-B14F-4D97-AF65-F5344CB8AC3E}">
        <p14:creationId xmlns:p14="http://schemas.microsoft.com/office/powerpoint/2010/main" val="2545854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3600" dirty="0">
                <a:latin typeface="+mj-lt"/>
              </a:rPr>
              <a:t>変数の重要度</a:t>
            </a:r>
            <a:endParaRPr kumimoji="1" lang="ja-JP" altLang="en-US" sz="3600" dirty="0">
              <a:latin typeface="+mj-lt"/>
            </a:endParaRPr>
          </a:p>
        </p:txBody>
      </p:sp>
      <p:pic>
        <p:nvPicPr>
          <p:cNvPr id="5" name="Picture 2" descr="C:\Users\130182\Desktop\RF_impPlo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28455" y="3521772"/>
            <a:ext cx="3264025" cy="3264024"/>
          </a:xfrm>
          <a:prstGeom prst="rect">
            <a:avLst/>
          </a:prstGeom>
          <a:noFill/>
          <a:extLst>
            <a:ext uri="{909E8E84-426E-40DD-AFC4-6F175D3DCCD1}">
              <a14:hiddenFill xmlns:a14="http://schemas.microsoft.com/office/drawing/2010/main">
                <a:solidFill>
                  <a:srgbClr val="FFFFFF"/>
                </a:solidFill>
              </a14:hiddenFill>
            </a:ext>
          </a:extLst>
        </p:spPr>
      </p:pic>
      <p:sp>
        <p:nvSpPr>
          <p:cNvPr id="6" name="正方形/長方形 5"/>
          <p:cNvSpPr/>
          <p:nvPr/>
        </p:nvSpPr>
        <p:spPr>
          <a:xfrm>
            <a:off x="457200" y="3861048"/>
            <a:ext cx="5422304" cy="646331"/>
          </a:xfrm>
          <a:prstGeom prst="rect">
            <a:avLst/>
          </a:prstGeom>
          <a:ln>
            <a:solidFill>
              <a:srgbClr val="00B050"/>
            </a:solidFill>
          </a:ln>
        </p:spPr>
        <p:txBody>
          <a:bodyPr wrap="square">
            <a:spAutoFit/>
          </a:bodyPr>
          <a:lstStyle/>
          <a:p>
            <a:r>
              <a:rPr lang="ja-JP" altLang="en-US" dirty="0"/>
              <a:t>ある特徴変数をノイズ化したときの精度低下にもとづいて、</a:t>
            </a:r>
            <a:endParaRPr lang="en-US" altLang="ja-JP" dirty="0"/>
          </a:p>
          <a:p>
            <a:r>
              <a:rPr lang="ja-JP" altLang="en-US" dirty="0"/>
              <a:t>その変数の予測精度への相対的な重要性を評価する</a:t>
            </a:r>
            <a:endParaRPr lang="en-US" altLang="ja-JP" dirty="0"/>
          </a:p>
        </p:txBody>
      </p:sp>
      <p:pic>
        <p:nvPicPr>
          <p:cNvPr id="7" name="Picture 2">
            <a:extLst>
              <a:ext uri="{FF2B5EF4-FFF2-40B4-BE49-F238E27FC236}">
                <a16:creationId xmlns:a16="http://schemas.microsoft.com/office/drawing/2014/main" id="{7289E41A-C1F6-493C-B352-6009BA18DF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2846" y="1533643"/>
            <a:ext cx="5907346" cy="20357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正方形/長方形 2">
            <a:extLst>
              <a:ext uri="{FF2B5EF4-FFF2-40B4-BE49-F238E27FC236}">
                <a16:creationId xmlns:a16="http://schemas.microsoft.com/office/drawing/2014/main" id="{1E057E60-F1F1-4F50-8545-E4E8A861DB2E}"/>
              </a:ext>
            </a:extLst>
          </p:cNvPr>
          <p:cNvSpPr/>
          <p:nvPr/>
        </p:nvSpPr>
        <p:spPr>
          <a:xfrm>
            <a:off x="0" y="0"/>
            <a:ext cx="2935419" cy="400110"/>
          </a:xfrm>
          <a:prstGeom prst="rect">
            <a:avLst/>
          </a:prstGeom>
        </p:spPr>
        <p:txBody>
          <a:bodyPr wrap="none">
            <a:spAutoFit/>
          </a:bodyPr>
          <a:lstStyle/>
          <a:p>
            <a:r>
              <a:rPr lang="ja-JP" altLang="en-US" sz="2000" b="1" dirty="0">
                <a:solidFill>
                  <a:schemeClr val="bg1"/>
                </a:solidFill>
                <a:effectLst>
                  <a:outerShdw blurRad="38100" dist="38100" dir="2700000" algn="tl">
                    <a:srgbClr val="000000">
                      <a:alpha val="43137"/>
                    </a:srgbClr>
                  </a:outerShdw>
                </a:effectLst>
                <a:latin typeface="+mj-lt"/>
              </a:rPr>
              <a:t>予測モデルを作った後は</a:t>
            </a:r>
            <a:r>
              <a:rPr lang="en-US" altLang="ja-JP" sz="2000" b="1" dirty="0">
                <a:solidFill>
                  <a:schemeClr val="bg1"/>
                </a:solidFill>
                <a:effectLst>
                  <a:outerShdw blurRad="38100" dist="38100" dir="2700000" algn="tl">
                    <a:srgbClr val="000000">
                      <a:alpha val="43137"/>
                    </a:srgbClr>
                  </a:outerShdw>
                </a:effectLst>
                <a:latin typeface="+mj-lt"/>
              </a:rPr>
              <a:t>...</a:t>
            </a:r>
            <a:endParaRPr lang="ja-JP" altLang="en-US" sz="2000" b="1" dirty="0">
              <a:solidFill>
                <a:schemeClr val="bg1"/>
              </a:solidFill>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2190372684"/>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みらか">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テンプレート英文">
  <a:themeElements>
    <a:clrScheme name="テンプレート英文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テンプレート英文">
      <a:majorFont>
        <a:latin typeface="Times New Roman"/>
        <a:ea typeface="ＭＳ Ｐゴシック"/>
        <a:cs typeface=""/>
      </a:majorFont>
      <a:minorFont>
        <a:latin typeface="Times New Roman"/>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17961" dir="2700000" algn="ctr" rotWithShape="0">
                  <a:schemeClr val="tx1">
                    <a:gamma/>
                    <a:shade val="60000"/>
                    <a:invGamma/>
                  </a:schemeClr>
                </a:outerShdw>
              </a:effectLst>
            </a14:hiddenEffects>
          </a:ext>
        </a:extLst>
      </a:spPr>
      <a:bodyPr vert="horz" wrap="none" lIns="90000" tIns="46800" rIns="90000" bIns="4680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chemeClr val="tx1"/>
            </a:solidFill>
            <a:effectLst/>
            <a:latin typeface="Times New Roman" pitchFamily="18" charset="0"/>
            <a:ea typeface="ＭＳ Ｐゴシック" charset="-128"/>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17961" dir="2700000" algn="ctr" rotWithShape="0">
                  <a:schemeClr val="tx1">
                    <a:gamma/>
                    <a:shade val="60000"/>
                    <a:invGamma/>
                  </a:schemeClr>
                </a:outerShdw>
              </a:effectLst>
            </a14:hiddenEffects>
          </a:ext>
        </a:extLst>
      </a:spPr>
      <a:bodyPr vert="horz" wrap="none" lIns="90000" tIns="46800" rIns="90000" bIns="4680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chemeClr val="tx1"/>
            </a:solidFill>
            <a:effectLst/>
            <a:latin typeface="Times New Roman" pitchFamily="18" charset="0"/>
            <a:ea typeface="ＭＳ Ｐゴシック" charset="-128"/>
          </a:defRPr>
        </a:defPPr>
      </a:lstStyle>
    </a:lnDef>
  </a:objectDefaults>
  <a:extraClrSchemeLst>
    <a:extraClrScheme>
      <a:clrScheme name="テンプレート英文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テンプレート英文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テンプレート英文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テンプレート英文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テンプレート英文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テンプレート英文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テンプレート英文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クラリティ">
  <a:themeElements>
    <a:clrScheme name="クラリティ">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ユーザー定義 1">
      <a:majorFont>
        <a:latin typeface="Meiryo UI"/>
        <a:ea typeface="Meiryo UI"/>
        <a:cs typeface=""/>
      </a:majorFont>
      <a:minorFont>
        <a:latin typeface="Meiryo UI"/>
        <a:ea typeface="Meiryo UI"/>
        <a:cs typeface=""/>
      </a:minorFont>
    </a:fontScheme>
    <a:fmtScheme name="クラリティ">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みらか</Template>
  <TotalTime>2962</TotalTime>
  <Words>1114</Words>
  <Application>Microsoft Office PowerPoint</Application>
  <PresentationFormat>画面に合わせる (4:3)</PresentationFormat>
  <Paragraphs>212</Paragraphs>
  <Slides>33</Slides>
  <Notes>19</Notes>
  <HiddenSlides>0</HiddenSlides>
  <MMClips>0</MMClips>
  <ScaleCrop>false</ScaleCrop>
  <HeadingPairs>
    <vt:vector size="8" baseType="variant">
      <vt:variant>
        <vt:lpstr>使用されているフォント</vt:lpstr>
      </vt:variant>
      <vt:variant>
        <vt:i4>12</vt:i4>
      </vt:variant>
      <vt:variant>
        <vt:lpstr>テーマ</vt:lpstr>
      </vt:variant>
      <vt:variant>
        <vt:i4>3</vt:i4>
      </vt:variant>
      <vt:variant>
        <vt:lpstr>埋め込まれた OLE サーバー</vt:lpstr>
      </vt:variant>
      <vt:variant>
        <vt:i4>1</vt:i4>
      </vt:variant>
      <vt:variant>
        <vt:lpstr>スライド タイトル</vt:lpstr>
      </vt:variant>
      <vt:variant>
        <vt:i4>33</vt:i4>
      </vt:variant>
    </vt:vector>
  </HeadingPairs>
  <TitlesOfParts>
    <vt:vector size="49" baseType="lpstr">
      <vt:lpstr>Andale Sans UI</vt:lpstr>
      <vt:lpstr>HGP創英角ﾎﾟｯﾌﾟ体</vt:lpstr>
      <vt:lpstr>HGS創英角ﾎﾟｯﾌﾟ体</vt:lpstr>
      <vt:lpstr>Meiryo UI</vt:lpstr>
      <vt:lpstr>ＭＳ Ｐゴシック</vt:lpstr>
      <vt:lpstr>StarSymbol</vt:lpstr>
      <vt:lpstr>Arial</vt:lpstr>
      <vt:lpstr>Arial Black</vt:lpstr>
      <vt:lpstr>Calibri</vt:lpstr>
      <vt:lpstr>Tahoma</vt:lpstr>
      <vt:lpstr>Times New Roman</vt:lpstr>
      <vt:lpstr>Wingdings</vt:lpstr>
      <vt:lpstr>みらか</vt:lpstr>
      <vt:lpstr>テンプレート英文</vt:lpstr>
      <vt:lpstr>クラリティ</vt:lpstr>
      <vt:lpstr>Photo Editor Photo</vt:lpstr>
      <vt:lpstr>森を見て枝を矯める</vt:lpstr>
      <vt:lpstr>PowerPoint プレゼンテーション</vt:lpstr>
      <vt:lpstr>森を見て枝を矯める</vt:lpstr>
      <vt:lpstr>PowerPoint プレゼンテーション</vt:lpstr>
      <vt:lpstr>PowerPoint プレゼンテーション</vt:lpstr>
      <vt:lpstr>予測は決定木（弱学習器）</vt:lpstr>
      <vt:lpstr>各決定木の予測結果を結合（予測を多数決する場合）</vt:lpstr>
      <vt:lpstr>Rでensemble (一部＠CRAN) </vt:lpstr>
      <vt:lpstr>変数の重要度</vt:lpstr>
      <vt:lpstr>各特徴量の貢献度と感度分析</vt:lpstr>
      <vt:lpstr>各特徴量の貢献度（XGBoost版）</vt:lpstr>
      <vt:lpstr>欠損値の補完</vt:lpstr>
      <vt:lpstr>ルール抽出・要約</vt:lpstr>
      <vt:lpstr>PowerPoint プレゼンテーション</vt:lpstr>
      <vt:lpstr>INTERPRETABILITY</vt:lpstr>
      <vt:lpstr>どの変数をどう変えたら予測が変わるか？</vt:lpstr>
      <vt:lpstr>論文中の適用例</vt:lpstr>
      <vt:lpstr>アイデア ＝ 予測結果を変えたい</vt:lpstr>
      <vt:lpstr>アイデア ＝ 予測結果を変えたい</vt:lpstr>
      <vt:lpstr>アイデア：ε-satisfactory instance</vt:lpstr>
      <vt:lpstr>アルゴリズム</vt:lpstr>
      <vt:lpstr>多クラス分類にも自然に拡張可能</vt:lpstr>
      <vt:lpstr>作った</vt:lpstr>
      <vt:lpstr>getTree.randomForest()</vt:lpstr>
      <vt:lpstr>getTree.XGBoost()</vt:lpstr>
      <vt:lpstr>setESatisfactory()</vt:lpstr>
      <vt:lpstr>suggestTweakedFeature()</vt:lpstr>
      <vt:lpstr>populationImportance()</vt:lpstr>
      <vt:lpstr>utilities:  rescale() / descale()</vt:lpstr>
      <vt:lpstr>使ってみる（個別事例の改変提案）</vt:lpstr>
      <vt:lpstr>使ってみる（個別事例の改変提案）</vt:lpstr>
      <vt:lpstr>PowerPoint プレゼンテーション</vt:lpstr>
      <vt:lpstr>参考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RandomForestで分類ルールを知りたい</dc:title>
  <dc:creator>130182</dc:creator>
  <cp:lastModifiedBy>kato</cp:lastModifiedBy>
  <cp:revision>172</cp:revision>
  <dcterms:created xsi:type="dcterms:W3CDTF">2015-04-02T02:41:39Z</dcterms:created>
  <dcterms:modified xsi:type="dcterms:W3CDTF">2018-01-12T18:26:56Z</dcterms:modified>
</cp:coreProperties>
</file>

<file path=docProps/thumbnail.jpeg>
</file>